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3575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Roboto Condense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regular.fntdata"/><Relationship Id="rId11" Type="http://schemas.openxmlformats.org/officeDocument/2006/relationships/slide" Target="slides/slide7.xml"/><Relationship Id="rId22" Type="http://schemas.openxmlformats.org/officeDocument/2006/relationships/font" Target="fonts/RobotoCondensed-italic.fntdata"/><Relationship Id="rId10" Type="http://schemas.openxmlformats.org/officeDocument/2006/relationships/slide" Target="slides/slide6.xml"/><Relationship Id="rId21" Type="http://schemas.openxmlformats.org/officeDocument/2006/relationships/font" Target="fonts/RobotoCondense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RobotoCondense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>
            <p:ph idx="2" type="sldImg"/>
          </p:nvPr>
        </p:nvSpPr>
        <p:spPr>
          <a:xfrm>
            <a:off x="1371600" y="763587"/>
            <a:ext cx="5024436" cy="37671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77875" y="4776787"/>
            <a:ext cx="6213475" cy="452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/>
        </p:nvSpPr>
        <p:spPr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4398962" y="0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0" y="9555161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4398962" y="9555161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15900" lvl="0" marL="21590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4398962" y="9555161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15900" lvl="0" marL="21590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1" name="Shape 61"/>
          <p:cNvSpPr txBox="1"/>
          <p:nvPr/>
        </p:nvSpPr>
        <p:spPr>
          <a:xfrm>
            <a:off x="4398962" y="9555161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62" name="Shape 62"/>
          <p:cNvSpPr txBox="1"/>
          <p:nvPr/>
        </p:nvSpPr>
        <p:spPr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3884612" y="8685211"/>
            <a:ext cx="2970211" cy="457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777875" y="4776787"/>
            <a:ext cx="6213475" cy="4521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My journey. Example of a personal “rude” experience.</a:t>
            </a:r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1371600" y="763587"/>
            <a:ext cx="5024436" cy="37671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4398962" y="9555161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15900" lvl="0" marL="21590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8" name="Shape 208"/>
          <p:cNvSpPr txBox="1"/>
          <p:nvPr/>
        </p:nvSpPr>
        <p:spPr>
          <a:xfrm>
            <a:off x="4398962" y="9555161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777875" y="4776787"/>
            <a:ext cx="6213475" cy="4521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4398962" y="9555161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15900" lvl="0" marL="21590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9" name="Shape 219"/>
          <p:cNvSpPr txBox="1"/>
          <p:nvPr/>
        </p:nvSpPr>
        <p:spPr>
          <a:xfrm>
            <a:off x="4398962" y="9555161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777875" y="4776787"/>
            <a:ext cx="6213475" cy="4521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15900" lvl="0" marL="21590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6" name="Shape 76"/>
          <p:cNvSpPr txBox="1"/>
          <p:nvPr/>
        </p:nvSpPr>
        <p:spPr>
          <a:xfrm>
            <a:off x="4398962" y="9555161"/>
            <a:ext cx="3371999" cy="5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7" name="Shape 77"/>
          <p:cNvSpPr txBox="1"/>
          <p:nvPr/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3884612" y="8685211"/>
            <a:ext cx="2970299" cy="457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777875" y="4776787"/>
            <a:ext cx="6213600" cy="452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Thought more about them.</a:t>
            </a:r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371600" y="763587"/>
            <a:ext cx="5024400" cy="3767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15900" lvl="0" marL="21590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2" name="Shape 92"/>
          <p:cNvSpPr txBox="1"/>
          <p:nvPr/>
        </p:nvSpPr>
        <p:spPr>
          <a:xfrm>
            <a:off x="4398962" y="9555161"/>
            <a:ext cx="3371999" cy="5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93" name="Shape 93"/>
          <p:cNvSpPr txBox="1"/>
          <p:nvPr/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3884612" y="8685211"/>
            <a:ext cx="2970299" cy="457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777875" y="4776787"/>
            <a:ext cx="6213600" cy="452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And then I thought about this civility idea. Hard to define but  how it is described</a:t>
            </a:r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371600" y="763587"/>
            <a:ext cx="5024400" cy="3767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15900" lvl="0" marL="21590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08" name="Shape 108"/>
          <p:cNvSpPr txBox="1"/>
          <p:nvPr/>
        </p:nvSpPr>
        <p:spPr>
          <a:xfrm>
            <a:off x="4398962" y="9555161"/>
            <a:ext cx="3371999" cy="5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09" name="Shape 109"/>
          <p:cNvSpPr txBox="1"/>
          <p:nvPr/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884612" y="8685211"/>
            <a:ext cx="2970299" cy="457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777875" y="4776787"/>
            <a:ext cx="6213600" cy="452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Respect for others - Empathy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Really listen to others - active listening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Not personal disagreements - active dialog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Effective at getting things done - leader</a:t>
            </a:r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371600" y="763587"/>
            <a:ext cx="5024400" cy="3767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15900" lvl="0" marL="21590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4" name="Shape 124"/>
          <p:cNvSpPr txBox="1"/>
          <p:nvPr/>
        </p:nvSpPr>
        <p:spPr>
          <a:xfrm>
            <a:off x="4398962" y="9555161"/>
            <a:ext cx="3371999" cy="5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5" name="Shape 125"/>
          <p:cNvSpPr txBox="1"/>
          <p:nvPr/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3884612" y="8685211"/>
            <a:ext cx="2970299" cy="457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777875" y="4776787"/>
            <a:ext cx="6213600" cy="452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So why talk about it in at a Masonic meeting?</a:t>
            </a:r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371600" y="763587"/>
            <a:ext cx="5024400" cy="3767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15900" lvl="0" marL="21590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40" name="Shape 140"/>
          <p:cNvSpPr txBox="1"/>
          <p:nvPr/>
        </p:nvSpPr>
        <p:spPr>
          <a:xfrm>
            <a:off x="4398962" y="9555161"/>
            <a:ext cx="3371999" cy="5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41" name="Shape 141"/>
          <p:cNvSpPr txBox="1"/>
          <p:nvPr/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3884612" y="8685211"/>
            <a:ext cx="2970299" cy="457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777875" y="4776787"/>
            <a:ext cx="6213600" cy="452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What are masons doing?</a:t>
            </a:r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371600" y="763587"/>
            <a:ext cx="5024400" cy="3767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15900" lvl="0" marL="21590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68" name="Shape 168"/>
          <p:cNvSpPr txBox="1"/>
          <p:nvPr/>
        </p:nvSpPr>
        <p:spPr>
          <a:xfrm>
            <a:off x="4398962" y="9555161"/>
            <a:ext cx="3371999" cy="5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69" name="Shape 169"/>
          <p:cNvSpPr txBox="1"/>
          <p:nvPr/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884612" y="8685211"/>
            <a:ext cx="2970299" cy="457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777875" y="4776787"/>
            <a:ext cx="6213600" cy="452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371600" y="763587"/>
            <a:ext cx="5024400" cy="3767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15900" lvl="0" marL="21590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4" name="Shape 184"/>
          <p:cNvSpPr txBox="1"/>
          <p:nvPr/>
        </p:nvSpPr>
        <p:spPr>
          <a:xfrm>
            <a:off x="4398962" y="9555161"/>
            <a:ext cx="3371999" cy="5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777875" y="4776787"/>
            <a:ext cx="6213600" cy="452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So what can you do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-215900" lvl="0" marL="21590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2" name="Shape 192"/>
          <p:cNvSpPr txBox="1"/>
          <p:nvPr/>
        </p:nvSpPr>
        <p:spPr>
          <a:xfrm>
            <a:off x="4398962" y="9555161"/>
            <a:ext cx="3371999" cy="5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3" name="Shape 193"/>
          <p:cNvSpPr txBox="1"/>
          <p:nvPr/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3884612" y="8685211"/>
            <a:ext cx="2970299" cy="457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777875" y="4776787"/>
            <a:ext cx="6213600" cy="452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Here is something you can do</a:t>
            </a:r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371600" y="763587"/>
            <a:ext cx="5024400" cy="3767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415664" y="992766"/>
            <a:ext cx="11362200" cy="27369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415653" y="3778833"/>
            <a:ext cx="11362200" cy="10569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11298069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15653" y="1474833"/>
            <a:ext cx="11362200" cy="26181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15653" y="4202966"/>
            <a:ext cx="11362200" cy="1734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11298069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2" type="sldNum"/>
          </p:nvPr>
        </p:nvSpPr>
        <p:spPr>
          <a:xfrm>
            <a:off x="11298069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09600" y="273050"/>
            <a:ext cx="109680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09600" y="1604962"/>
            <a:ext cx="10968000" cy="3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342900" lvl="0" marL="342900" marR="0" rtl="0" algn="l">
              <a:lnSpc>
                <a:spcPct val="94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4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4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4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4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4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4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4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4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15653" y="2867800"/>
            <a:ext cx="11362200" cy="11223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11298069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15653" y="593366"/>
            <a:ext cx="11362200" cy="76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15653" y="1536633"/>
            <a:ext cx="11362200" cy="45552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11298069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15653" y="593366"/>
            <a:ext cx="11362200" cy="76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15653" y="1536633"/>
            <a:ext cx="5334000" cy="45552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6444032" y="1536633"/>
            <a:ext cx="5334000" cy="45552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11298069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15653" y="593366"/>
            <a:ext cx="11362200" cy="76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11298069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15653" y="740800"/>
            <a:ext cx="3744600" cy="10077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15653" y="1852800"/>
            <a:ext cx="3744600" cy="4239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11298069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53751" y="600200"/>
            <a:ext cx="8491500" cy="54543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1298069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6096787" y="-166"/>
            <a:ext cx="60969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354045" y="1644233"/>
            <a:ext cx="5394300" cy="19764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354045" y="3737433"/>
            <a:ext cx="5394300" cy="16467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6586850" y="965433"/>
            <a:ext cx="5116800" cy="49269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11298069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415653" y="5640766"/>
            <a:ext cx="7999500" cy="8067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11298069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15653" y="593366"/>
            <a:ext cx="11362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15653" y="1536633"/>
            <a:ext cx="11362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11298069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Relationship Id="rId4" Type="http://schemas.openxmlformats.org/officeDocument/2006/relationships/image" Target="../media/image0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0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Relationship Id="rId4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Relationship Id="rId4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Relationship Id="rId4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Relationship Id="rId4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1524000" y="3627437"/>
            <a:ext cx="9142411" cy="917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1524000" y="4357687"/>
            <a:ext cx="9142411" cy="636586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i="0" lang="en-US" sz="3000" u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</a:p>
        </p:txBody>
      </p:sp>
      <p:cxnSp>
        <p:nvCxnSpPr>
          <p:cNvPr id="69" name="Shape 69"/>
          <p:cNvCxnSpPr/>
          <p:nvPr/>
        </p:nvCxnSpPr>
        <p:spPr>
          <a:xfrm>
            <a:off x="2182811" y="3416300"/>
            <a:ext cx="7826374" cy="1587"/>
          </a:xfrm>
          <a:prstGeom prst="straightConnector1">
            <a:avLst/>
          </a:prstGeom>
          <a:noFill/>
          <a:ln cap="sq" cmpd="sng" w="47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70" name="Shape 70"/>
          <p:cNvCxnSpPr/>
          <p:nvPr/>
        </p:nvCxnSpPr>
        <p:spPr>
          <a:xfrm>
            <a:off x="2182811" y="5100637"/>
            <a:ext cx="7826374" cy="1587"/>
          </a:xfrm>
          <a:prstGeom prst="straightConnector1">
            <a:avLst/>
          </a:prstGeom>
          <a:noFill/>
          <a:ln cap="sq" cmpd="sng" w="47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1" name="Shape 71"/>
          <p:cNvSpPr/>
          <p:nvPr/>
        </p:nvSpPr>
        <p:spPr>
          <a:xfrm>
            <a:off x="2190750" y="5367337"/>
            <a:ext cx="7808911" cy="638174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1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b="55601" l="25121" r="28541" t="10173"/>
          <a:stretch/>
        </p:blipFill>
        <p:spPr>
          <a:xfrm>
            <a:off x="10288586" y="6016625"/>
            <a:ext cx="1741486" cy="99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4165600" y="6356350"/>
            <a:ext cx="3859212" cy="363536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4"/>
                </a:lnTo>
                <a:lnTo>
                  <a:pt x="0" y="3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8737600" y="6356350"/>
            <a:ext cx="2843212" cy="363536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4"/>
                </a:lnTo>
                <a:lnTo>
                  <a:pt x="0" y="3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55602" l="25120" r="28540" t="10171"/>
          <a:stretch/>
        </p:blipFill>
        <p:spPr>
          <a:xfrm>
            <a:off x="10251861" y="5689125"/>
            <a:ext cx="1585800" cy="9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3275" y="403225"/>
            <a:ext cx="5297486" cy="5815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0" y="0"/>
            <a:ext cx="12190412" cy="6856412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0" y="0"/>
            <a:ext cx="12190412" cy="6856412"/>
          </a:xfrm>
          <a:custGeom>
            <a:pathLst>
              <a:path extrusionOk="0" h="120000" w="120000">
                <a:moveTo>
                  <a:pt x="0" y="0"/>
                </a:moveTo>
                <a:lnTo>
                  <a:pt x="-311" y="0"/>
                </a:lnTo>
                <a:lnTo>
                  <a:pt x="-311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1524000" y="3076575"/>
            <a:ext cx="9142411" cy="917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546225" y="3849687"/>
            <a:ext cx="9142411" cy="116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Shape 228"/>
          <p:cNvCxnSpPr/>
          <p:nvPr/>
        </p:nvCxnSpPr>
        <p:spPr>
          <a:xfrm>
            <a:off x="2127250" y="3041650"/>
            <a:ext cx="7826374" cy="1587"/>
          </a:xfrm>
          <a:prstGeom prst="straightConnector1">
            <a:avLst/>
          </a:prstGeom>
          <a:noFill/>
          <a:ln cap="sq" cmpd="sng" w="47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29" name="Shape 229"/>
          <p:cNvCxnSpPr/>
          <p:nvPr/>
        </p:nvCxnSpPr>
        <p:spPr>
          <a:xfrm>
            <a:off x="2182811" y="5100637"/>
            <a:ext cx="7826374" cy="1587"/>
          </a:xfrm>
          <a:prstGeom prst="straightConnector1">
            <a:avLst/>
          </a:prstGeom>
          <a:noFill/>
          <a:ln cap="sq" cmpd="sng" w="47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30" name="Shape 230"/>
          <p:cNvSpPr/>
          <p:nvPr/>
        </p:nvSpPr>
        <p:spPr>
          <a:xfrm>
            <a:off x="1533525" y="0"/>
            <a:ext cx="9123362" cy="6856412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 flipH="1">
            <a:off x="4881562" y="403225"/>
            <a:ext cx="2551111" cy="2300286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5211762" y="5395912"/>
            <a:ext cx="2136775" cy="363536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4"/>
                </a:lnTo>
                <a:lnTo>
                  <a:pt x="0" y="3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4902200" y="5895975"/>
            <a:ext cx="3197224" cy="363536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4"/>
                </a:lnTo>
                <a:lnTo>
                  <a:pt x="0" y="3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2279650" y="6080125"/>
            <a:ext cx="8145461" cy="638174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 b="55602" l="25120" r="28540" t="10171"/>
          <a:stretch/>
        </p:blipFill>
        <p:spPr>
          <a:xfrm>
            <a:off x="10251511" y="5570549"/>
            <a:ext cx="1585800" cy="9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2955925" y="3200400"/>
            <a:ext cx="6096000" cy="79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i="0" lang="en-US" sz="2800" u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Info@CivilityCenter.org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800475" y="762000"/>
            <a:ext cx="3986212" cy="8254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SzPct val="25000"/>
              <a:buFont typeface="Calibri"/>
              <a:buNone/>
            </a:pPr>
            <a:r>
              <a:rPr b="0" i="0" lang="en-US" sz="4800" u="none">
                <a:solidFill>
                  <a:srgbClr val="333366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1798625" y="2133600"/>
            <a:ext cx="8213700" cy="1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SzPct val="25000"/>
              <a:buFont typeface="Roboto"/>
              <a:buNone/>
            </a:pPr>
            <a:r>
              <a:rPr b="0" i="0" lang="en-US" sz="3600" u="none">
                <a:solidFill>
                  <a:srgbClr val="333366"/>
                </a:solidFill>
                <a:latin typeface="Roboto"/>
                <a:ea typeface="Roboto"/>
                <a:cs typeface="Roboto"/>
                <a:sym typeface="Roboto"/>
              </a:rPr>
              <a:t>Please </a:t>
            </a:r>
            <a:r>
              <a:rPr lang="en-US" sz="3600">
                <a:solidFill>
                  <a:srgbClr val="333366"/>
                </a:solidFill>
                <a:latin typeface="Roboto"/>
                <a:ea typeface="Roboto"/>
                <a:cs typeface="Roboto"/>
                <a:sym typeface="Roboto"/>
              </a:rPr>
              <a:t>reach out</a:t>
            </a:r>
            <a:r>
              <a:rPr b="0" i="0" lang="en-US" sz="3600" u="none">
                <a:solidFill>
                  <a:srgbClr val="333366"/>
                </a:solidFill>
                <a:latin typeface="Roboto"/>
                <a:ea typeface="Roboto"/>
                <a:cs typeface="Roboto"/>
                <a:sym typeface="Roboto"/>
              </a:rPr>
              <a:t> for more information!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Font typeface="Roboto"/>
              <a:buNone/>
            </a:pPr>
            <a:r>
              <a:t/>
            </a:r>
            <a:endParaRPr sz="3600">
              <a:solidFill>
                <a:srgbClr val="333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66"/>
              </a:buClr>
              <a:buSzPct val="25000"/>
              <a:buFont typeface="Roboto"/>
              <a:buNone/>
            </a:pPr>
            <a:r>
              <a:rPr lang="en-US" sz="3600">
                <a:solidFill>
                  <a:srgbClr val="333366"/>
                </a:solidFill>
                <a:latin typeface="Roboto"/>
                <a:ea typeface="Roboto"/>
                <a:cs typeface="Roboto"/>
                <a:sym typeface="Roboto"/>
              </a:rPr>
              <a:t>CivilityCenter.org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4514850" y="5334000"/>
            <a:ext cx="2251075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1" i="0" lang="en-US" sz="2400" u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Civility Center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040187" y="5791200"/>
            <a:ext cx="3521074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i="0" lang="en-US" sz="2400" u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www.CivilityCenter.org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1524000" y="3627437"/>
            <a:ext cx="9142500" cy="917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524000" y="4357687"/>
            <a:ext cx="9142500" cy="636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i="0" lang="en-US" sz="3000" u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</a:p>
        </p:txBody>
      </p:sp>
      <p:sp>
        <p:nvSpPr>
          <p:cNvPr id="84" name="Shape 84"/>
          <p:cNvSpPr/>
          <p:nvPr/>
        </p:nvSpPr>
        <p:spPr>
          <a:xfrm>
            <a:off x="2190750" y="5367337"/>
            <a:ext cx="7809000" cy="63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vility in Masonry.jpg"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9745" y="5599603"/>
            <a:ext cx="1829024" cy="858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Shape 86"/>
          <p:cNvCxnSpPr/>
          <p:nvPr/>
        </p:nvCxnSpPr>
        <p:spPr>
          <a:xfrm flipH="1" rot="10800000">
            <a:off x="1013325" y="1291775"/>
            <a:ext cx="9977700" cy="11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7" name="Shape 87"/>
          <p:cNvSpPr txBox="1"/>
          <p:nvPr/>
        </p:nvSpPr>
        <p:spPr>
          <a:xfrm>
            <a:off x="1035625" y="701550"/>
            <a:ext cx="9977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1002200" y="620150"/>
            <a:ext cx="99777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600"/>
              <a:t>Consider people you respect ...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996650" y="1581325"/>
            <a:ext cx="9988800" cy="4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>
              <a:spcBef>
                <a:spcPts val="0"/>
              </a:spcBef>
              <a:buSzPct val="100000"/>
              <a:buChar char="●"/>
            </a:pPr>
            <a:r>
              <a:rPr lang="en-US" sz="3000"/>
              <a:t>Why do you respect them?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>
              <a:spcBef>
                <a:spcPts val="0"/>
              </a:spcBef>
              <a:buSzPct val="100000"/>
              <a:buChar char="●"/>
            </a:pPr>
            <a:r>
              <a:rPr lang="en-US" sz="3000"/>
              <a:t>Why are they effective?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>
              <a:spcBef>
                <a:spcPts val="0"/>
              </a:spcBef>
              <a:buSzPct val="100000"/>
              <a:buChar char="●"/>
            </a:pPr>
            <a:r>
              <a:rPr lang="en-US" sz="3000"/>
              <a:t>Did they make lasting changes?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What can you learn from them?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>
              <a:spcBef>
                <a:spcPts val="0"/>
              </a:spcBef>
              <a:buSzPct val="100000"/>
              <a:buChar char="●"/>
            </a:pPr>
            <a:r>
              <a:rPr lang="en-US" sz="3000"/>
              <a:t>Do they have anything on common?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1524000" y="3627437"/>
            <a:ext cx="9142500" cy="917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1524000" y="4357687"/>
            <a:ext cx="9142500" cy="636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i="0" lang="en-US" sz="3000" u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</a:p>
        </p:txBody>
      </p:sp>
      <p:sp>
        <p:nvSpPr>
          <p:cNvPr id="100" name="Shape 100"/>
          <p:cNvSpPr/>
          <p:nvPr/>
        </p:nvSpPr>
        <p:spPr>
          <a:xfrm>
            <a:off x="2190750" y="5367337"/>
            <a:ext cx="7809000" cy="63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vility in Masonry.jpg"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9745" y="5599603"/>
            <a:ext cx="1829024" cy="858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Shape 102"/>
          <p:cNvCxnSpPr/>
          <p:nvPr/>
        </p:nvCxnSpPr>
        <p:spPr>
          <a:xfrm flipH="1" rot="10800000">
            <a:off x="1013325" y="1291775"/>
            <a:ext cx="9977700" cy="11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3" name="Shape 103"/>
          <p:cNvSpPr txBox="1"/>
          <p:nvPr/>
        </p:nvSpPr>
        <p:spPr>
          <a:xfrm>
            <a:off x="1035625" y="701550"/>
            <a:ext cx="9977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002200" y="620150"/>
            <a:ext cx="99777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/>
              <a:t>Do they have these characteristics?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046750" y="1692625"/>
            <a:ext cx="99888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rtl="0">
              <a:spcBef>
                <a:spcPts val="0"/>
              </a:spcBef>
              <a:buSzPct val="100000"/>
              <a:buChar char="●"/>
            </a:pPr>
            <a:r>
              <a:rPr lang="en-US" sz="3200"/>
              <a:t>Show respect for others?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indent="-431800" lvl="0" marL="457200" rtl="0">
              <a:spcBef>
                <a:spcPts val="0"/>
              </a:spcBef>
              <a:buSzPct val="100000"/>
              <a:buChar char="●"/>
            </a:pPr>
            <a:r>
              <a:rPr lang="en-US" sz="3200"/>
              <a:t>Really listen to others?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indent="-431800" lvl="0" marL="457200" rtl="0">
              <a:spcBef>
                <a:spcPts val="0"/>
              </a:spcBef>
              <a:buSzPct val="100000"/>
              <a:buChar char="●"/>
            </a:pPr>
            <a:r>
              <a:rPr lang="en-US" sz="3200"/>
              <a:t>Not personalize disagreements and opinions?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indent="-431800" lvl="0" marL="457200" rtl="0">
              <a:spcBef>
                <a:spcPts val="0"/>
              </a:spcBef>
              <a:buSzPct val="100000"/>
              <a:buChar char="●"/>
            </a:pPr>
            <a:r>
              <a:rPr lang="en-US" sz="3200"/>
              <a:t>Are effective at getting things done?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1524000" y="3627437"/>
            <a:ext cx="9142500" cy="917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524000" y="4357687"/>
            <a:ext cx="9142500" cy="636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i="0" lang="en-US" sz="3000" u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</a:p>
        </p:txBody>
      </p:sp>
      <p:sp>
        <p:nvSpPr>
          <p:cNvPr id="116" name="Shape 116"/>
          <p:cNvSpPr/>
          <p:nvPr/>
        </p:nvSpPr>
        <p:spPr>
          <a:xfrm>
            <a:off x="2190750" y="5367337"/>
            <a:ext cx="7809000" cy="63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vility in Masonry.jpg"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9745" y="5599603"/>
            <a:ext cx="1829024" cy="858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Shape 118"/>
          <p:cNvCxnSpPr/>
          <p:nvPr/>
        </p:nvCxnSpPr>
        <p:spPr>
          <a:xfrm flipH="1" rot="10800000">
            <a:off x="1013325" y="1291775"/>
            <a:ext cx="9977700" cy="11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9" name="Shape 119"/>
          <p:cNvSpPr txBox="1"/>
          <p:nvPr/>
        </p:nvSpPr>
        <p:spPr>
          <a:xfrm>
            <a:off x="1035625" y="701550"/>
            <a:ext cx="9977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002200" y="620150"/>
            <a:ext cx="99777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/>
              <a:t>What Civility looks like</a:t>
            </a:r>
            <a:r>
              <a:rPr b="1" lang="en-US" sz="3600"/>
              <a:t>...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030075" y="1336400"/>
            <a:ext cx="9988800" cy="43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Show respect for others…...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Actively listen to others……..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Not personalize disagreements and opinions…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Effective at getting things done...</a:t>
            </a:r>
          </a:p>
          <a:p>
            <a:pPr lvl="0" rtl="0">
              <a:spcBef>
                <a:spcPts val="0"/>
              </a:spcBef>
              <a:buNone/>
            </a:pPr>
            <a:br>
              <a:rPr lang="en-US" sz="3000"/>
            </a:br>
            <a:r>
              <a:rPr lang="en-US" sz="3000"/>
              <a:t>Anything in common with the previous list?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1524000" y="3627437"/>
            <a:ext cx="9142500" cy="917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524000" y="4357687"/>
            <a:ext cx="9142500" cy="636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i="0" lang="en-US" sz="3000" u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</a:p>
        </p:txBody>
      </p:sp>
      <p:sp>
        <p:nvSpPr>
          <p:cNvPr id="132" name="Shape 132"/>
          <p:cNvSpPr/>
          <p:nvPr/>
        </p:nvSpPr>
        <p:spPr>
          <a:xfrm>
            <a:off x="2190750" y="5367337"/>
            <a:ext cx="7809000" cy="63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vility in Masonry.jpg"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9745" y="5599603"/>
            <a:ext cx="1829024" cy="858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Shape 134"/>
          <p:cNvCxnSpPr/>
          <p:nvPr/>
        </p:nvCxnSpPr>
        <p:spPr>
          <a:xfrm flipH="1" rot="10800000">
            <a:off x="1013325" y="1291775"/>
            <a:ext cx="9977700" cy="11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5" name="Shape 135"/>
          <p:cNvSpPr txBox="1"/>
          <p:nvPr/>
        </p:nvSpPr>
        <p:spPr>
          <a:xfrm>
            <a:off x="1035625" y="701550"/>
            <a:ext cx="9977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1002200" y="620150"/>
            <a:ext cx="99777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/>
              <a:t>Why we need Civility...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046750" y="1692625"/>
            <a:ext cx="99888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Model behavior for our youth</a:t>
            </a:r>
            <a:r>
              <a:rPr lang="en-US" sz="3000"/>
              <a:t>…...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Need to solve problems……..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Need to interact with people of differing backgrounds…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1524000" y="3627437"/>
            <a:ext cx="9142500" cy="917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524000" y="4357687"/>
            <a:ext cx="9142500" cy="636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i="0" lang="en-US" sz="3000" u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</a:p>
        </p:txBody>
      </p:sp>
      <p:sp>
        <p:nvSpPr>
          <p:cNvPr id="148" name="Shape 148"/>
          <p:cNvSpPr/>
          <p:nvPr/>
        </p:nvSpPr>
        <p:spPr>
          <a:xfrm>
            <a:off x="2190750" y="5367337"/>
            <a:ext cx="7809000" cy="63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vility in Masonry.jpg"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9745" y="5599603"/>
            <a:ext cx="1829024" cy="858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Shape 150"/>
          <p:cNvCxnSpPr/>
          <p:nvPr/>
        </p:nvCxnSpPr>
        <p:spPr>
          <a:xfrm flipH="1" rot="10800000">
            <a:off x="1013325" y="1291775"/>
            <a:ext cx="9977700" cy="11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1" name="Shape 151"/>
          <p:cNvSpPr txBox="1"/>
          <p:nvPr/>
        </p:nvSpPr>
        <p:spPr>
          <a:xfrm>
            <a:off x="1035625" y="701550"/>
            <a:ext cx="9977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1002200" y="620150"/>
            <a:ext cx="99777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/>
              <a:t>What Masonry can add...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046750" y="1692625"/>
            <a:ext cx="99888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154" name="Shape 154"/>
          <p:cNvSpPr/>
          <p:nvPr/>
        </p:nvSpPr>
        <p:spPr>
          <a:xfrm>
            <a:off x="665162" y="2740025"/>
            <a:ext cx="2860800" cy="395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25000"/>
              <a:buFont typeface="Roboto"/>
              <a:buNone/>
            </a:pPr>
            <a:r>
              <a:rPr b="0" i="0" lang="en-US" sz="2000" u="none">
                <a:solidFill>
                  <a:srgbClr val="C0504D"/>
                </a:solidFill>
                <a:latin typeface="Roboto"/>
                <a:ea typeface="Roboto"/>
                <a:cs typeface="Roboto"/>
                <a:sym typeface="Roboto"/>
              </a:rPr>
              <a:t>MASONIC HERITAGE</a:t>
            </a:r>
          </a:p>
        </p:txBody>
      </p:sp>
      <p:cxnSp>
        <p:nvCxnSpPr>
          <p:cNvPr id="155" name="Shape 155"/>
          <p:cNvCxnSpPr/>
          <p:nvPr/>
        </p:nvCxnSpPr>
        <p:spPr>
          <a:xfrm>
            <a:off x="727075" y="2730500"/>
            <a:ext cx="2114700" cy="1500"/>
          </a:xfrm>
          <a:prstGeom prst="straightConnector1">
            <a:avLst/>
          </a:prstGeom>
          <a:noFill/>
          <a:ln cap="sq" cmpd="sng" w="38150">
            <a:solidFill>
              <a:srgbClr val="C0504D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6" name="Shape 156"/>
          <p:cNvSpPr/>
          <p:nvPr/>
        </p:nvSpPr>
        <p:spPr>
          <a:xfrm flipH="1">
            <a:off x="754099" y="1903411"/>
            <a:ext cx="719100" cy="72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C0504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665162" y="3001961"/>
            <a:ext cx="3297300" cy="2103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96" y="0"/>
                </a:lnTo>
                <a:lnTo>
                  <a:pt x="396" y="144"/>
                </a:lnTo>
                <a:lnTo>
                  <a:pt x="0" y="1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 Condensed"/>
              <a:buNone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Masons have a long history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 Condensed"/>
              <a:buNone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of fostering civil dialogue 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 Condensed"/>
              <a:buNone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building civil societies.</a:t>
            </a:r>
          </a:p>
        </p:txBody>
      </p:sp>
      <p:cxnSp>
        <p:nvCxnSpPr>
          <p:cNvPr id="158" name="Shape 158"/>
          <p:cNvCxnSpPr/>
          <p:nvPr/>
        </p:nvCxnSpPr>
        <p:spPr>
          <a:xfrm>
            <a:off x="8667750" y="2654300"/>
            <a:ext cx="2114700" cy="1500"/>
          </a:xfrm>
          <a:prstGeom prst="straightConnector1">
            <a:avLst/>
          </a:prstGeom>
          <a:noFill/>
          <a:ln cap="sq" cmpd="sng" w="38150">
            <a:solidFill>
              <a:srgbClr val="00C89F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9" name="Shape 159"/>
          <p:cNvSpPr/>
          <p:nvPr/>
        </p:nvSpPr>
        <p:spPr>
          <a:xfrm>
            <a:off x="8585200" y="2655886"/>
            <a:ext cx="2813100" cy="395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9F"/>
              </a:buClr>
              <a:buSzPct val="25000"/>
              <a:buFont typeface="Roboto"/>
              <a:buNone/>
            </a:pPr>
            <a:r>
              <a:rPr b="0" i="0" lang="en-US" sz="2000" u="none">
                <a:solidFill>
                  <a:srgbClr val="00C89F"/>
                </a:solidFill>
                <a:latin typeface="Roboto"/>
                <a:ea typeface="Roboto"/>
                <a:cs typeface="Roboto"/>
                <a:sym typeface="Roboto"/>
              </a:rPr>
              <a:t>DELIVERY SYSTEM</a:t>
            </a:r>
          </a:p>
        </p:txBody>
      </p:sp>
      <p:sp>
        <p:nvSpPr>
          <p:cNvPr id="160" name="Shape 160"/>
          <p:cNvSpPr/>
          <p:nvPr/>
        </p:nvSpPr>
        <p:spPr>
          <a:xfrm>
            <a:off x="8613775" y="1828800"/>
            <a:ext cx="719100" cy="72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F7964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8585200" y="2924175"/>
            <a:ext cx="3241800" cy="1735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 Condensed"/>
              <a:buNone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Our lodges and worldwide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 Condensed"/>
              <a:buNone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presence provide an intriguing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 Condensed"/>
              <a:buNone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system to deliver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 Condensed"/>
              <a:buNone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programs and information.</a:t>
            </a:r>
          </a:p>
        </p:txBody>
      </p:sp>
      <p:sp>
        <p:nvSpPr>
          <p:cNvPr id="162" name="Shape 162"/>
          <p:cNvSpPr/>
          <p:nvPr/>
        </p:nvSpPr>
        <p:spPr>
          <a:xfrm>
            <a:off x="4651375" y="3079750"/>
            <a:ext cx="3348000" cy="2284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 Condensed"/>
              <a:buNone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Masons are diverse and our</a:t>
            </a: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 Condensed"/>
              <a:buNone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lodges represent people of </a:t>
            </a: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 Condensed"/>
              <a:buNone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different:</a:t>
            </a: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Places of origin</a:t>
            </a: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Language</a:t>
            </a: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Races</a:t>
            </a: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Disability</a:t>
            </a: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800" u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Other </a:t>
            </a:r>
          </a:p>
        </p:txBody>
      </p:sp>
      <p:cxnSp>
        <p:nvCxnSpPr>
          <p:cNvPr id="163" name="Shape 163"/>
          <p:cNvCxnSpPr/>
          <p:nvPr/>
        </p:nvCxnSpPr>
        <p:spPr>
          <a:xfrm>
            <a:off x="4746625" y="2678111"/>
            <a:ext cx="2112900" cy="1500"/>
          </a:xfrm>
          <a:prstGeom prst="straightConnector1">
            <a:avLst/>
          </a:prstGeom>
          <a:noFill/>
          <a:ln cap="sq" cmpd="sng" w="38150">
            <a:solidFill>
              <a:srgbClr val="558ED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4" name="Shape 164"/>
          <p:cNvSpPr/>
          <p:nvPr/>
        </p:nvSpPr>
        <p:spPr>
          <a:xfrm>
            <a:off x="4648200" y="2725736"/>
            <a:ext cx="3210000" cy="395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ct val="25000"/>
              <a:buFont typeface="Roboto"/>
              <a:buNone/>
            </a:pPr>
            <a:r>
              <a:rPr b="0" i="0" lang="en-US" sz="2000" u="none">
                <a:solidFill>
                  <a:srgbClr val="558ED5"/>
                </a:solidFill>
                <a:latin typeface="Roboto"/>
                <a:ea typeface="Roboto"/>
                <a:cs typeface="Roboto"/>
                <a:sym typeface="Roboto"/>
              </a:rPr>
              <a:t>CULTURAL SENSITIVITY</a:t>
            </a:r>
          </a:p>
        </p:txBody>
      </p:sp>
      <p:sp>
        <p:nvSpPr>
          <p:cNvPr id="165" name="Shape 165"/>
          <p:cNvSpPr/>
          <p:nvPr/>
        </p:nvSpPr>
        <p:spPr>
          <a:xfrm>
            <a:off x="4746625" y="1785936"/>
            <a:ext cx="597000" cy="785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8EB4E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1524000" y="3627437"/>
            <a:ext cx="9142500" cy="917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524000" y="4357687"/>
            <a:ext cx="9142500" cy="636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i="0" lang="en-US" sz="3000" u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</a:p>
        </p:txBody>
      </p:sp>
      <p:sp>
        <p:nvSpPr>
          <p:cNvPr id="176" name="Shape 176"/>
          <p:cNvSpPr/>
          <p:nvPr/>
        </p:nvSpPr>
        <p:spPr>
          <a:xfrm>
            <a:off x="2190750" y="5367337"/>
            <a:ext cx="7809000" cy="63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vility in Masonry.jpg"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9745" y="5599603"/>
            <a:ext cx="1829024" cy="858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Shape 178"/>
          <p:cNvCxnSpPr/>
          <p:nvPr/>
        </p:nvCxnSpPr>
        <p:spPr>
          <a:xfrm flipH="1" rot="10800000">
            <a:off x="1013325" y="1291775"/>
            <a:ext cx="9977700" cy="11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9" name="Shape 179"/>
          <p:cNvSpPr txBox="1"/>
          <p:nvPr/>
        </p:nvSpPr>
        <p:spPr>
          <a:xfrm>
            <a:off x="1035625" y="701550"/>
            <a:ext cx="9977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1002200" y="620150"/>
            <a:ext cx="99777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/>
              <a:t>What are Masons doing?...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1046750" y="1692625"/>
            <a:ext cx="99888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94000"/>
              </a:lnSpc>
              <a:spcBef>
                <a:spcPts val="0"/>
              </a:spcBef>
              <a:buSzPct val="100000"/>
              <a:buChar char="●"/>
            </a:pPr>
            <a:r>
              <a:rPr lang="en-US" sz="3000">
                <a:solidFill>
                  <a:schemeClr val="dk1"/>
                </a:solidFill>
              </a:rPr>
              <a:t>In 2014, Masonic Leaders across North America joined forces to address the need for civility in society.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This is not just a California initiative--It is worldwide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Identifying resources, tools, strategies…</a:t>
            </a:r>
          </a:p>
          <a:p>
            <a:pPr indent="-419100" lvl="1" marL="914400" rtl="0">
              <a:spcBef>
                <a:spcPts val="0"/>
              </a:spcBef>
              <a:buSzPct val="100000"/>
              <a:buChar char="○"/>
            </a:pPr>
            <a:r>
              <a:rPr lang="en-US" sz="3000"/>
              <a:t>Civility web site</a:t>
            </a:r>
          </a:p>
          <a:p>
            <a:pPr indent="-419100" lvl="1" marL="914400" rtl="0">
              <a:spcBef>
                <a:spcPts val="0"/>
              </a:spcBef>
              <a:buSzPct val="100000"/>
              <a:buChar char="○"/>
            </a:pPr>
            <a:r>
              <a:rPr lang="en-US" sz="3000"/>
              <a:t>Civility Toolkit online</a:t>
            </a:r>
          </a:p>
          <a:p>
            <a:pPr indent="-419100" lvl="1" marL="914400" rtl="0">
              <a:spcBef>
                <a:spcPts val="0"/>
              </a:spcBef>
              <a:buSzPct val="100000"/>
              <a:buChar char="○"/>
            </a:pPr>
            <a:r>
              <a:rPr lang="en-US" sz="3000"/>
              <a:t>Exploring strategies for next steps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00" y="278162"/>
            <a:ext cx="11672226" cy="63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1524000" y="3627437"/>
            <a:ext cx="9142500" cy="917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524000" y="4357687"/>
            <a:ext cx="9142500" cy="636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i="0" lang="en-US" sz="3000" u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</a:p>
        </p:txBody>
      </p:sp>
      <p:sp>
        <p:nvSpPr>
          <p:cNvPr id="200" name="Shape 200"/>
          <p:cNvSpPr/>
          <p:nvPr/>
        </p:nvSpPr>
        <p:spPr>
          <a:xfrm>
            <a:off x="2190750" y="5367337"/>
            <a:ext cx="7809000" cy="638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333" y="0"/>
                </a:lnTo>
                <a:lnTo>
                  <a:pt x="333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vility in Masonry.jpg"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9745" y="5599603"/>
            <a:ext cx="1829024" cy="858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Shape 202"/>
          <p:cNvCxnSpPr/>
          <p:nvPr/>
        </p:nvCxnSpPr>
        <p:spPr>
          <a:xfrm flipH="1" rot="10800000">
            <a:off x="1013325" y="1291775"/>
            <a:ext cx="9977700" cy="11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3" name="Shape 203"/>
          <p:cNvSpPr txBox="1"/>
          <p:nvPr/>
        </p:nvSpPr>
        <p:spPr>
          <a:xfrm>
            <a:off x="1035625" y="701550"/>
            <a:ext cx="9977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1002200" y="620150"/>
            <a:ext cx="99777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/>
              <a:t>What are the next steps?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030075" y="1336400"/>
            <a:ext cx="9988800" cy="4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94000"/>
              </a:lnSpc>
              <a:spcBef>
                <a:spcPts val="0"/>
              </a:spcBef>
              <a:buSzPct val="100000"/>
              <a:buChar char="●"/>
            </a:pPr>
            <a:r>
              <a:rPr lang="en-US" sz="3000">
                <a:solidFill>
                  <a:schemeClr val="dk1"/>
                </a:solidFill>
              </a:rPr>
              <a:t>Create awareness of civility, share the concept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9375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Exemplify by our own behavior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Promote civility in our lodge communications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>
                <a:solidFill>
                  <a:schemeClr val="dk1"/>
                </a:solidFill>
              </a:rPr>
              <a:t>Create Civility Training in our Lodge Programs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Join the effort to explore strategies for the future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