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03" r:id="rId3"/>
    <p:sldId id="308" r:id="rId4"/>
    <p:sldId id="299" r:id="rId5"/>
    <p:sldId id="259" r:id="rId6"/>
    <p:sldId id="258" r:id="rId7"/>
    <p:sldId id="324" r:id="rId8"/>
    <p:sldId id="323" r:id="rId9"/>
    <p:sldId id="325" r:id="rId10"/>
    <p:sldId id="326" r:id="rId11"/>
    <p:sldId id="277" r:id="rId12"/>
    <p:sldId id="327" r:id="rId13"/>
    <p:sldId id="310" r:id="rId14"/>
    <p:sldId id="315" r:id="rId15"/>
    <p:sldId id="300" r:id="rId16"/>
    <p:sldId id="313" r:id="rId17"/>
    <p:sldId id="320" r:id="rId18"/>
    <p:sldId id="301" r:id="rId19"/>
    <p:sldId id="285" r:id="rId20"/>
    <p:sldId id="281" r:id="rId21"/>
    <p:sldId id="275" r:id="rId22"/>
    <p:sldId id="265" r:id="rId23"/>
    <p:sldId id="316" r:id="rId24"/>
    <p:sldId id="297" r:id="rId25"/>
    <p:sldId id="298" r:id="rId26"/>
    <p:sldId id="321" r:id="rId27"/>
    <p:sldId id="302" r:id="rId28"/>
    <p:sldId id="328" r:id="rId29"/>
    <p:sldId id="268" r:id="rId30"/>
    <p:sldId id="317" r:id="rId31"/>
    <p:sldId id="269" r:id="rId32"/>
    <p:sldId id="318" r:id="rId33"/>
    <p:sldId id="319" r:id="rId34"/>
    <p:sldId id="309" r:id="rId35"/>
    <p:sldId id="329" r:id="rId36"/>
    <p:sldId id="311" r:id="rId37"/>
    <p:sldId id="312" r:id="rId38"/>
    <p:sldId id="322" r:id="rId39"/>
    <p:sldId id="271" r:id="rId4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9A2"/>
    <a:srgbClr val="EDD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70" autoAdjust="0"/>
    <p:restoredTop sz="94660"/>
  </p:normalViewPr>
  <p:slideViewPr>
    <p:cSldViewPr snapToGrid="0">
      <p:cViewPr varScale="1">
        <p:scale>
          <a:sx n="105" d="100"/>
          <a:sy n="105" d="100"/>
        </p:scale>
        <p:origin x="216" y="10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884D5CD-9008-48EB-8A49-239C650E1A56}" type="datetimeFigureOut">
              <a:rPr lang="en-US" smtClean="0"/>
              <a:t>11/24/17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80094D05-FFFF-4774-BD4C-633A7F57A02D}" type="slidenum">
              <a:rPr lang="en-US" smtClean="0"/>
              <a:t>‹#›</a:t>
            </a:fld>
            <a:endParaRPr lang="en-US"/>
          </a:p>
        </p:txBody>
      </p:sp>
    </p:spTree>
    <p:extLst>
      <p:ext uri="{BB962C8B-B14F-4D97-AF65-F5344CB8AC3E}">
        <p14:creationId xmlns:p14="http://schemas.microsoft.com/office/powerpoint/2010/main" val="229285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095ED6C9-CE85-4E34-B3FA-75267B54E461}" type="datetimeFigureOut">
              <a:rPr lang="en-US" smtClean="0"/>
              <a:t>11/24/17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D8513B1-8918-4A0D-B64C-3634AF25DE8D}" type="slidenum">
              <a:rPr lang="en-US" smtClean="0"/>
              <a:t>‹#›</a:t>
            </a:fld>
            <a:endParaRPr lang="en-US"/>
          </a:p>
        </p:txBody>
      </p:sp>
    </p:spTree>
    <p:extLst>
      <p:ext uri="{BB962C8B-B14F-4D97-AF65-F5344CB8AC3E}">
        <p14:creationId xmlns:p14="http://schemas.microsoft.com/office/powerpoint/2010/main" val="2179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6839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0157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1913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3491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6845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745F1-9CB0-4CD4-89A7-BA4C48E385E6}" type="slidenum">
              <a:rPr lang="en-US" smtClean="0"/>
              <a:pPr/>
              <a:t>28</a:t>
            </a:fld>
            <a:endParaRPr lang="en-US" dirty="0"/>
          </a:p>
        </p:txBody>
      </p:sp>
    </p:spTree>
    <p:extLst>
      <p:ext uri="{BB962C8B-B14F-4D97-AF65-F5344CB8AC3E}">
        <p14:creationId xmlns:p14="http://schemas.microsoft.com/office/powerpoint/2010/main" val="262014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5F1-9CB0-4CD4-89A7-BA4C48E385E6}" type="slidenum">
              <a:rPr lang="en-US" smtClean="0"/>
              <a:t>35</a:t>
            </a:fld>
            <a:endParaRPr lang="en-US" dirty="0"/>
          </a:p>
        </p:txBody>
      </p:sp>
    </p:spTree>
    <p:extLst>
      <p:ext uri="{BB962C8B-B14F-4D97-AF65-F5344CB8AC3E}">
        <p14:creationId xmlns:p14="http://schemas.microsoft.com/office/powerpoint/2010/main" val="34031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745F1-9CB0-4CD4-89A7-BA4C48E385E6}" type="slidenum">
              <a:rPr lang="en-US" smtClean="0"/>
              <a:t>38</a:t>
            </a:fld>
            <a:endParaRPr lang="en-US" dirty="0"/>
          </a:p>
        </p:txBody>
      </p:sp>
    </p:spTree>
    <p:extLst>
      <p:ext uri="{BB962C8B-B14F-4D97-AF65-F5344CB8AC3E}">
        <p14:creationId xmlns:p14="http://schemas.microsoft.com/office/powerpoint/2010/main" val="52546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8B027-C1D3-4452-915C-032FB2364553}"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120427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8B027-C1D3-4452-915C-032FB2364553}"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420709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8B027-C1D3-4452-915C-032FB2364553}"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2200626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2" name="Rectangle 11"/>
          <p:cNvSpPr/>
          <p:nvPr userDrawn="1"/>
        </p:nvSpPr>
        <p:spPr>
          <a:xfrm>
            <a:off x="7033845" y="0"/>
            <a:ext cx="5158155" cy="6858000"/>
          </a:xfrm>
          <a:prstGeom prst="rect">
            <a:avLst/>
          </a:prstGeom>
          <a:gradFill flip="none" rotWithShape="1">
            <a:gsLst>
              <a:gs pos="0">
                <a:schemeClr val="tx1">
                  <a:lumMod val="89000"/>
                  <a:lumOff val="11000"/>
                </a:schemeClr>
              </a:gs>
              <a:gs pos="23000">
                <a:schemeClr val="tx1">
                  <a:lumMod val="89000"/>
                  <a:lumOff val="11000"/>
                </a:schemeClr>
              </a:gs>
              <a:gs pos="69000">
                <a:schemeClr val="tx1">
                  <a:lumMod val="75000"/>
                </a:schemeClr>
              </a:gs>
              <a:gs pos="97000">
                <a:schemeClr val="tx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0937631" y="0"/>
            <a:ext cx="586155" cy="5861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0937631" y="0"/>
            <a:ext cx="586155" cy="5861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5682064-A8B3-4200-A877-DA35A42F5EC3}" type="datetime1">
              <a:rPr lang="en-US" smtClean="0"/>
              <a:t>11/24/17</a:t>
            </a:fld>
            <a:endParaRPr lang="en-US" dirty="0"/>
          </a:p>
        </p:txBody>
      </p:sp>
      <p:sp>
        <p:nvSpPr>
          <p:cNvPr id="5" name="Footer Placeholder 4"/>
          <p:cNvSpPr>
            <a:spLocks noGrp="1"/>
          </p:cNvSpPr>
          <p:nvPr>
            <p:ph type="ftr" sz="quarter" idx="11"/>
          </p:nvPr>
        </p:nvSpPr>
        <p:spPr/>
        <p:txBody>
          <a:bodyPr/>
          <a:lstStyle/>
          <a:p>
            <a:r>
              <a:rPr lang="en-US"/>
              <a:t>Ambassador Training v.52615</a:t>
            </a:r>
            <a:endParaRPr lang="en-US" b="0" dirty="0"/>
          </a:p>
        </p:txBody>
      </p:sp>
      <p:sp>
        <p:nvSpPr>
          <p:cNvPr id="6" name="Slide Number Placeholder 5"/>
          <p:cNvSpPr>
            <a:spLocks noGrp="1"/>
          </p:cNvSpPr>
          <p:nvPr>
            <p:ph type="sldNum" sz="quarter" idx="12"/>
          </p:nvPr>
        </p:nvSpPr>
        <p:spPr/>
        <p:txBody>
          <a:bodyPr/>
          <a:lstStyle>
            <a:lvl1pPr algn="ctr">
              <a:defRPr/>
            </a:lvl1pPr>
          </a:lstStyle>
          <a:p>
            <a:fld id="{8E8FF3B6-C9CA-4BC7-81BA-4AAF1EFF075B}" type="slidenum">
              <a:rPr lang="en-US" smtClean="0"/>
              <a:pPr/>
              <a:t>‹#›</a:t>
            </a:fld>
            <a:endParaRPr lang="en-US" dirty="0"/>
          </a:p>
        </p:txBody>
      </p:sp>
    </p:spTree>
    <p:extLst>
      <p:ext uri="{BB962C8B-B14F-4D97-AF65-F5344CB8AC3E}">
        <p14:creationId xmlns:p14="http://schemas.microsoft.com/office/powerpoint/2010/main" val="383700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8B027-C1D3-4452-915C-032FB2364553}"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250762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8B027-C1D3-4452-915C-032FB2364553}"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100129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8B027-C1D3-4452-915C-032FB2364553}"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185534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8B027-C1D3-4452-915C-032FB2364553}" type="datetimeFigureOut">
              <a:rPr lang="en-US" smtClean="0"/>
              <a:t>11/24/17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291893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8B027-C1D3-4452-915C-032FB2364553}" type="datetimeFigureOut">
              <a:rPr lang="en-US" smtClean="0"/>
              <a:t>11/24/17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122927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8B027-C1D3-4452-915C-032FB2364553}" type="datetimeFigureOut">
              <a:rPr lang="en-US" smtClean="0"/>
              <a:t>11/24/17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259126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8B027-C1D3-4452-915C-032FB2364553}"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318096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8B027-C1D3-4452-915C-032FB2364553}"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A535-9891-4AA9-BB0F-C82D0A5B47D9}" type="slidenum">
              <a:rPr lang="en-US" smtClean="0"/>
              <a:t>‹#›</a:t>
            </a:fld>
            <a:endParaRPr lang="en-US"/>
          </a:p>
        </p:txBody>
      </p:sp>
    </p:spTree>
    <p:extLst>
      <p:ext uri="{BB962C8B-B14F-4D97-AF65-F5344CB8AC3E}">
        <p14:creationId xmlns:p14="http://schemas.microsoft.com/office/powerpoint/2010/main" val="1119753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8B027-C1D3-4452-915C-032FB2364553}" type="datetimeFigureOut">
              <a:rPr lang="en-US" smtClean="0"/>
              <a:t>11/24/17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2A535-9891-4AA9-BB0F-C82D0A5B47D9}" type="slidenum">
              <a:rPr lang="en-US" smtClean="0"/>
              <a:t>‹#›</a:t>
            </a:fld>
            <a:endParaRPr lang="en-US"/>
          </a:p>
        </p:txBody>
      </p:sp>
    </p:spTree>
    <p:extLst>
      <p:ext uri="{BB962C8B-B14F-4D97-AF65-F5344CB8AC3E}">
        <p14:creationId xmlns:p14="http://schemas.microsoft.com/office/powerpoint/2010/main" val="173658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jpg"/><Relationship Id="rId1" Type="http://schemas.openxmlformats.org/officeDocument/2006/relationships/slideLayout" Target="../slideLayouts/slideLayout6.xml"/><Relationship Id="rId2" Type="http://schemas.openxmlformats.org/officeDocument/2006/relationships/hyperlink" Target="https://www.google.com/url?sa=i&amp;rct=j&amp;q=&amp;esrc=s&amp;source=images&amp;cd=&amp;cad=rja&amp;uact=8&amp;ved=0ahUKEwj6mvX0pKjXAhUFwGMKHURfBqcQjRwIBw&amp;url=https://koreafreemason.com/tag/compasses/&amp;psig=AOvVaw3zgRzKohn7U9JyjZVeo1lH&amp;ust=151000064382559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hyperlink" Target="https://www.google.com/url?sa=i&amp;rct=j&amp;q=&amp;esrc=s&amp;source=images&amp;cd=&amp;cad=rja&amp;uact=8&amp;ved=0ahUKEwj6mvX0pKjXAhUFwGMKHURfBqcQjRwIBw&amp;url=https://koreafreemason.com/tag/compasses/&amp;psig=AOvVaw3zgRzKohn7U9JyjZVeo1lH&amp;ust=151000064382559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Civility Matters</a:t>
            </a:r>
            <a:br>
              <a:rPr lang="en-US" dirty="0" smtClean="0"/>
            </a:br>
            <a:r>
              <a:rPr lang="en-US" dirty="0" smtClean="0"/>
              <a:t>in the Lodge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544" y="3509963"/>
            <a:ext cx="8058912" cy="2317481"/>
          </a:xfrm>
          <a:prstGeom prst="rect">
            <a:avLst/>
          </a:prstGeom>
        </p:spPr>
      </p:pic>
      <p:sp>
        <p:nvSpPr>
          <p:cNvPr id="8" name="TextBox 7"/>
          <p:cNvSpPr txBox="1"/>
          <p:nvPr/>
        </p:nvSpPr>
        <p:spPr>
          <a:xfrm>
            <a:off x="0" y="5827444"/>
            <a:ext cx="12174698" cy="461665"/>
          </a:xfrm>
          <a:prstGeom prst="rect">
            <a:avLst/>
          </a:prstGeom>
          <a:noFill/>
        </p:spPr>
        <p:txBody>
          <a:bodyPr wrap="square" rtlCol="0">
            <a:spAutoFit/>
          </a:bodyPr>
          <a:lstStyle/>
          <a:p>
            <a:pPr algn="ctr"/>
            <a:r>
              <a:rPr lang="en-US" sz="2400" b="1" dirty="0" smtClean="0">
                <a:solidFill>
                  <a:srgbClr val="4559A2"/>
                </a:solidFill>
              </a:rPr>
              <a:t>MASONIC FAMILY CIVILITY PROJECT</a:t>
            </a:r>
            <a:endParaRPr lang="en-US" sz="2400" b="1" dirty="0">
              <a:solidFill>
                <a:srgbClr val="4559A2"/>
              </a:solidFill>
            </a:endParaRPr>
          </a:p>
        </p:txBody>
      </p:sp>
    </p:spTree>
    <p:extLst>
      <p:ext uri="{BB962C8B-B14F-4D97-AF65-F5344CB8AC3E}">
        <p14:creationId xmlns:p14="http://schemas.microsoft.com/office/powerpoint/2010/main" val="181126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6473" y="1450110"/>
            <a:ext cx="10087860" cy="441729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6208" y="942970"/>
            <a:ext cx="10649046" cy="0"/>
          </a:xfrm>
          <a:custGeom>
            <a:avLst/>
            <a:gdLst/>
            <a:ahLst/>
            <a:cxnLst/>
            <a:rect l="l" t="t" r="r" b="b"/>
            <a:pathLst>
              <a:path w="6600190">
                <a:moveTo>
                  <a:pt x="0" y="0"/>
                </a:moveTo>
                <a:lnTo>
                  <a:pt x="6599682" y="0"/>
                </a:lnTo>
              </a:path>
            </a:pathLst>
          </a:custGeom>
          <a:ln w="12700">
            <a:solidFill>
              <a:srgbClr val="007DCF"/>
            </a:solidFill>
          </a:ln>
        </p:spPr>
        <p:txBody>
          <a:bodyPr wrap="square" lIns="0" tIns="0" rIns="0" bIns="0" rtlCol="0"/>
          <a:lstStyle/>
          <a:p>
            <a:endParaRPr/>
          </a:p>
        </p:txBody>
      </p:sp>
      <p:sp>
        <p:nvSpPr>
          <p:cNvPr id="4" name="object 4"/>
          <p:cNvSpPr txBox="1"/>
          <p:nvPr/>
        </p:nvSpPr>
        <p:spPr>
          <a:xfrm>
            <a:off x="684986" y="166255"/>
            <a:ext cx="7871524" cy="338554"/>
          </a:xfrm>
          <a:prstGeom prst="rect">
            <a:avLst/>
          </a:prstGeom>
        </p:spPr>
        <p:txBody>
          <a:bodyPr vert="horz" wrap="square" lIns="0" tIns="0" rIns="0" bIns="0" rtlCol="0">
            <a:spAutoFit/>
          </a:bodyPr>
          <a:lstStyle/>
          <a:p>
            <a:pPr marL="12700">
              <a:lnSpc>
                <a:spcPct val="100000"/>
              </a:lnSpc>
              <a:tabLst>
                <a:tab pos="2959735" algn="l"/>
              </a:tabLst>
            </a:pPr>
            <a:r>
              <a:rPr sz="2200" dirty="0">
                <a:solidFill>
                  <a:srgbClr val="007DCF"/>
                </a:solidFill>
                <a:latin typeface="Arial Unicode MS"/>
                <a:cs typeface="Arial Unicode MS"/>
              </a:rPr>
              <a:t>Personally, I feel Incivility is a problem in:	</a:t>
            </a:r>
            <a:endParaRPr lang="en-US" sz="2200" dirty="0">
              <a:solidFill>
                <a:srgbClr val="007DCF"/>
              </a:solidFill>
              <a:latin typeface="Arial Unicode MS"/>
              <a:cs typeface="Arial Unicode M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857715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Future Members and Leaders</a:t>
            </a:r>
            <a:endParaRPr lang="en-US" dirty="0"/>
          </a:p>
        </p:txBody>
      </p:sp>
      <p:sp>
        <p:nvSpPr>
          <p:cNvPr id="3" name="Content Placeholder 2"/>
          <p:cNvSpPr>
            <a:spLocks noGrp="1"/>
          </p:cNvSpPr>
          <p:nvPr>
            <p:ph idx="1"/>
          </p:nvPr>
        </p:nvSpPr>
        <p:spPr>
          <a:xfrm>
            <a:off x="838200" y="2955686"/>
            <a:ext cx="10515600" cy="2039009"/>
          </a:xfrm>
        </p:spPr>
        <p:txBody>
          <a:bodyPr>
            <a:normAutofit/>
          </a:bodyPr>
          <a:lstStyle/>
          <a:p>
            <a:pPr marL="0" indent="0" algn="ctr">
              <a:buNone/>
            </a:pPr>
            <a:r>
              <a:rPr lang="en-US" sz="4400" dirty="0" smtClean="0">
                <a:latin typeface="Arial" panose="020B0604020202020204" pitchFamily="34" charset="0"/>
                <a:cs typeface="Arial" panose="020B0604020202020204" pitchFamily="34" charset="0"/>
              </a:rPr>
              <a:t>92</a:t>
            </a:r>
            <a:r>
              <a:rPr lang="en-US" sz="4400" dirty="0">
                <a:latin typeface="Arial" panose="020B0604020202020204" pitchFamily="34" charset="0"/>
                <a:cs typeface="Arial" panose="020B0604020202020204" pitchFamily="34" charset="0"/>
              </a:rPr>
              <a:t>% of teens say they feel social media, e.g., Facebook and Twitter is making </a:t>
            </a:r>
            <a:r>
              <a:rPr lang="en-US" sz="4400" dirty="0" smtClean="0">
                <a:latin typeface="Arial" panose="020B0604020202020204" pitchFamily="34" charset="0"/>
                <a:cs typeface="Arial" panose="020B0604020202020204" pitchFamily="34" charset="0"/>
              </a:rPr>
              <a:t>us a </a:t>
            </a:r>
            <a:r>
              <a:rPr lang="en-US" sz="4400" dirty="0">
                <a:latin typeface="Arial" panose="020B0604020202020204" pitchFamily="34" charset="0"/>
                <a:cs typeface="Arial" panose="020B0604020202020204" pitchFamily="34" charset="0"/>
              </a:rPr>
              <a:t>less civil society.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85093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0167" y="717194"/>
            <a:ext cx="7748937" cy="553998"/>
          </a:xfrm>
          <a:prstGeom prst="rect">
            <a:avLst/>
          </a:prstGeom>
        </p:spPr>
        <p:txBody>
          <a:bodyPr vert="horz" wrap="square" lIns="0" tIns="0" rIns="0" bIns="0" rtlCol="0">
            <a:spAutoFit/>
          </a:bodyPr>
          <a:lstStyle/>
          <a:p>
            <a:pPr marL="12700">
              <a:lnSpc>
                <a:spcPct val="100000"/>
              </a:lnSpc>
            </a:pPr>
            <a:r>
              <a:rPr sz="2400" dirty="0">
                <a:solidFill>
                  <a:srgbClr val="007DCF"/>
                </a:solidFill>
                <a:latin typeface="Arial Unicode MS"/>
                <a:cs typeface="Arial Unicode MS"/>
              </a:rPr>
              <a:t>As Masons, can we help restore civility in society?</a:t>
            </a:r>
            <a:endParaRPr lang="en-US" sz="2400" dirty="0">
              <a:solidFill>
                <a:srgbClr val="007DCF"/>
              </a:solidFill>
              <a:latin typeface="Arial Unicode MS"/>
              <a:cs typeface="Arial Unicode MS"/>
            </a:endParaRPr>
          </a:p>
          <a:p>
            <a:pPr marL="12700">
              <a:lnSpc>
                <a:spcPct val="100000"/>
              </a:lnSpc>
            </a:pPr>
            <a:endParaRPr lang="en-US" sz="1200" dirty="0">
              <a:solidFill>
                <a:srgbClr val="007DCF"/>
              </a:solidFill>
              <a:latin typeface="Arial Unicode MS"/>
              <a:cs typeface="Arial Unicode MS"/>
            </a:endParaRPr>
          </a:p>
        </p:txBody>
      </p:sp>
      <p:sp>
        <p:nvSpPr>
          <p:cNvPr id="5" name="object 5"/>
          <p:cNvSpPr/>
          <p:nvPr/>
        </p:nvSpPr>
        <p:spPr>
          <a:xfrm>
            <a:off x="470306" y="1460348"/>
            <a:ext cx="10807294" cy="4169985"/>
          </a:xfrm>
          <a:prstGeom prst="rect">
            <a:avLst/>
          </a:prstGeom>
          <a:blipFill>
            <a:blip r:embed="rId3" cstate="print"/>
            <a:stretch>
              <a:fillRect/>
            </a:stretch>
          </a:blipFill>
        </p:spPr>
        <p:txBody>
          <a:bodyPr wrap="square" lIns="0" tIns="0" rIns="0" bIns="0" rtlCol="0"/>
          <a:lstStyle/>
          <a:p>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331087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072" y="2277374"/>
            <a:ext cx="10179170" cy="3139321"/>
          </a:xfrm>
          <a:prstGeom prst="rect">
            <a:avLst/>
          </a:prstGeom>
          <a:noFill/>
        </p:spPr>
        <p:txBody>
          <a:bodyPr wrap="square" rtlCol="0">
            <a:spAutoFit/>
          </a:bodyPr>
          <a:lstStyle/>
          <a:p>
            <a:r>
              <a:rPr lang="en-US" sz="6600" dirty="0" smtClean="0"/>
              <a:t>Based on these observations, if </a:t>
            </a:r>
            <a:r>
              <a:rPr lang="en-US" sz="6600" dirty="0" smtClean="0">
                <a:solidFill>
                  <a:srgbClr val="FF0000"/>
                </a:solidFill>
              </a:rPr>
              <a:t>incivility</a:t>
            </a:r>
            <a:r>
              <a:rPr lang="en-US" sz="6600" dirty="0" smtClean="0"/>
              <a:t> was a disease, it would be an </a:t>
            </a:r>
            <a:r>
              <a:rPr lang="en-US" sz="6600" dirty="0" smtClean="0">
                <a:solidFill>
                  <a:srgbClr val="FF0000"/>
                </a:solidFill>
              </a:rPr>
              <a:t>epidemic</a:t>
            </a:r>
            <a:r>
              <a:rPr lang="en-US" sz="6600" dirty="0" smtClean="0"/>
              <a:t>.</a:t>
            </a:r>
            <a:endParaRPr lang="en-US" dirty="0"/>
          </a:p>
        </p:txBody>
      </p:sp>
      <p:sp>
        <p:nvSpPr>
          <p:cNvPr id="4" name="TextBox 3"/>
          <p:cNvSpPr txBox="1"/>
          <p:nvPr/>
        </p:nvSpPr>
        <p:spPr>
          <a:xfrm>
            <a:off x="1337094" y="646981"/>
            <a:ext cx="9885872" cy="1323439"/>
          </a:xfrm>
          <a:prstGeom prst="rect">
            <a:avLst/>
          </a:prstGeom>
          <a:noFill/>
        </p:spPr>
        <p:txBody>
          <a:bodyPr wrap="square" rtlCol="0">
            <a:spAutoFit/>
          </a:bodyPr>
          <a:lstStyle/>
          <a:p>
            <a:pPr algn="ctr"/>
            <a:r>
              <a:rPr lang="en-US" sz="8000" dirty="0" smtClean="0"/>
              <a:t>Why Civility Now?</a:t>
            </a:r>
            <a:endParaRPr lang="en-US" sz="8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698133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476" y="2366453"/>
            <a:ext cx="10515600" cy="2214173"/>
          </a:xfrm>
        </p:spPr>
        <p:txBody>
          <a:bodyPr>
            <a:normAutofit/>
          </a:bodyPr>
          <a:lstStyle/>
          <a:p>
            <a:r>
              <a:rPr lang="en-US" dirty="0" smtClean="0"/>
              <a:t>With so much acknowledged incivility in the world, why would you allow it to take hold in your lodge?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4014051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0777" y="2389517"/>
            <a:ext cx="8712680" cy="2554545"/>
          </a:xfrm>
          <a:prstGeom prst="rect">
            <a:avLst/>
          </a:prstGeom>
          <a:noFill/>
        </p:spPr>
        <p:txBody>
          <a:bodyPr wrap="square" rtlCol="0">
            <a:spAutoFit/>
          </a:bodyPr>
          <a:lstStyle/>
          <a:p>
            <a:pPr algn="ctr"/>
            <a:r>
              <a:rPr lang="en-US" sz="8000" dirty="0" smtClean="0">
                <a:latin typeface="Arial" panose="020B0604020202020204" pitchFamily="34" charset="0"/>
                <a:cs typeface="Arial" panose="020B0604020202020204" pitchFamily="34" charset="0"/>
              </a:rPr>
              <a:t>Why Civility in the Lodge?</a:t>
            </a:r>
            <a:endParaRPr lang="en-US" sz="8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117306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Civility in the Lodge?</a:t>
            </a:r>
            <a:endParaRPr lang="en-US" dirty="0"/>
          </a:p>
        </p:txBody>
      </p:sp>
      <p:sp>
        <p:nvSpPr>
          <p:cNvPr id="3" name="Content Placeholder 2"/>
          <p:cNvSpPr>
            <a:spLocks noGrp="1"/>
          </p:cNvSpPr>
          <p:nvPr>
            <p:ph idx="1"/>
          </p:nvPr>
        </p:nvSpPr>
        <p:spPr/>
        <p:txBody>
          <a:bodyPr/>
          <a:lstStyle/>
          <a:p>
            <a:r>
              <a:rPr lang="en-US" sz="3600" dirty="0" smtClean="0"/>
              <a:t>Remember the Compass</a:t>
            </a:r>
          </a:p>
          <a:p>
            <a:r>
              <a:rPr lang="en-US" sz="3600" dirty="0" smtClean="0"/>
              <a:t>Improves member retention</a:t>
            </a:r>
          </a:p>
          <a:p>
            <a:r>
              <a:rPr lang="en-US" sz="3600" dirty="0" smtClean="0"/>
              <a:t>Improves member attendance</a:t>
            </a:r>
          </a:p>
          <a:p>
            <a:r>
              <a:rPr lang="en-US" sz="3600" dirty="0" smtClean="0"/>
              <a:t>Improves new member attraction</a:t>
            </a:r>
          </a:p>
          <a:p>
            <a:r>
              <a:rPr lang="en-US" sz="3600" dirty="0" smtClean="0"/>
              <a:t>Improves our public image</a:t>
            </a:r>
          </a:p>
          <a:p>
            <a:r>
              <a:rPr lang="en-US" sz="3600" dirty="0"/>
              <a:t>WE can be the force for </a:t>
            </a:r>
            <a:r>
              <a:rPr lang="en-US" sz="3600" dirty="0" smtClean="0"/>
              <a:t>change</a:t>
            </a:r>
            <a:endParaRPr lang="en-US" sz="36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207340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Compass</a:t>
            </a:r>
            <a:endParaRPr lang="en-US" dirty="0"/>
          </a:p>
        </p:txBody>
      </p:sp>
      <p:pic>
        <p:nvPicPr>
          <p:cNvPr id="1026" name="Picture 2" descr="Image result for masonic compas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2687127"/>
            <a:ext cx="2381250" cy="238125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774932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All Of This Matter</a:t>
            </a:r>
            <a:r>
              <a:rPr lang="en-US" dirty="0" smtClean="0"/>
              <a:t>? </a:t>
            </a:r>
            <a:br>
              <a:rPr lang="en-US" dirty="0" smtClean="0"/>
            </a:br>
            <a:r>
              <a:rPr lang="en-US" dirty="0" smtClean="0"/>
              <a:t>Member Retention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400" dirty="0" smtClean="0"/>
              <a:t>A recent poll showed that 26 % of </a:t>
            </a:r>
            <a:r>
              <a:rPr lang="en-US" sz="4400" dirty="0"/>
              <a:t>people have quit a job because it was an uncivil workplace. </a:t>
            </a:r>
            <a:endParaRPr lang="en-US" sz="4400" dirty="0" smtClean="0"/>
          </a:p>
          <a:p>
            <a:pPr marL="0" indent="0">
              <a:buNone/>
            </a:pPr>
            <a:endParaRPr lang="en-US" dirty="0" smtClean="0"/>
          </a:p>
          <a:p>
            <a:pPr marL="0" indent="0">
              <a:buNone/>
            </a:pPr>
            <a:r>
              <a:rPr lang="en-US" sz="4800" i="1" dirty="0" smtClean="0"/>
              <a:t>If people are willing to leave a job, how many more would be willing to leave a lodge?</a:t>
            </a:r>
            <a:endParaRPr lang="en-US" sz="4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378251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on Member Attendance and Attraction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a:t>Public rudeness among employees is </a:t>
            </a:r>
            <a:r>
              <a:rPr lang="en-US" sz="3200" dirty="0" smtClean="0"/>
              <a:t>common. Whether </a:t>
            </a:r>
            <a:r>
              <a:rPr lang="en-US" sz="3200" dirty="0"/>
              <a:t>it’s waiters berating fellow waiters or store clerks </a:t>
            </a:r>
            <a:r>
              <a:rPr lang="en-US" sz="3200" dirty="0" smtClean="0"/>
              <a:t>criticizing colleagues</a:t>
            </a:r>
            <a:r>
              <a:rPr lang="en-US" sz="3200" dirty="0"/>
              <a:t>, disrespectful behavior makes people uncomfortable, and they’re quick </a:t>
            </a:r>
            <a:r>
              <a:rPr lang="en-US" sz="3200" dirty="0" smtClean="0"/>
              <a:t>to walk </a:t>
            </a:r>
            <a:r>
              <a:rPr lang="en-US" sz="3200" dirty="0"/>
              <a:t>out without making a purchase</a:t>
            </a:r>
            <a:r>
              <a:rPr lang="en-US" sz="3200" dirty="0" smtClean="0"/>
              <a:t>.</a:t>
            </a:r>
          </a:p>
          <a:p>
            <a:pPr marL="0" indent="0">
              <a:buNone/>
            </a:pPr>
            <a:endParaRPr lang="en-US" dirty="0"/>
          </a:p>
          <a:p>
            <a:pPr marL="0" indent="0">
              <a:buNone/>
            </a:pPr>
            <a:r>
              <a:rPr lang="en-US" sz="4000" i="1" dirty="0" smtClean="0"/>
              <a:t>How many brothers are walking out for the last time and how many potential members are never coming back due to incivility?  </a:t>
            </a:r>
            <a:endParaRPr lang="en-US" sz="40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357650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775" y="551145"/>
            <a:ext cx="5711869" cy="830997"/>
          </a:xfrm>
          <a:prstGeom prst="rect">
            <a:avLst/>
          </a:prstGeom>
          <a:noFill/>
        </p:spPr>
        <p:txBody>
          <a:bodyPr wrap="square" rtlCol="0">
            <a:spAutoFit/>
          </a:bodyPr>
          <a:lstStyle/>
          <a:p>
            <a:r>
              <a:rPr lang="en-US" sz="4800" dirty="0">
                <a:solidFill>
                  <a:srgbClr val="FF0000"/>
                </a:solidFill>
              </a:rPr>
              <a:t>What is Civility?</a:t>
            </a:r>
          </a:p>
        </p:txBody>
      </p:sp>
      <p:sp>
        <p:nvSpPr>
          <p:cNvPr id="5" name="TextBox 4"/>
          <p:cNvSpPr txBox="1"/>
          <p:nvPr/>
        </p:nvSpPr>
        <p:spPr>
          <a:xfrm>
            <a:off x="505293" y="1653436"/>
            <a:ext cx="5198301" cy="5632311"/>
          </a:xfrm>
          <a:prstGeom prst="rect">
            <a:avLst/>
          </a:prstGeom>
          <a:noFill/>
        </p:spPr>
        <p:txBody>
          <a:bodyPr wrap="square" rtlCol="0">
            <a:spAutoFit/>
          </a:bodyPr>
          <a:lstStyle/>
          <a:p>
            <a:r>
              <a:rPr lang="en-US" sz="3600" dirty="0"/>
              <a:t>We can all define what it is NOT --- How do we define what civility </a:t>
            </a:r>
            <a:r>
              <a:rPr lang="en-US" sz="3600" i="1" dirty="0"/>
              <a:t>is</a:t>
            </a:r>
            <a:r>
              <a:rPr lang="en-US" sz="3600" dirty="0"/>
              <a:t>? </a:t>
            </a:r>
          </a:p>
          <a:p>
            <a:endParaRPr lang="en-US" sz="3600" dirty="0"/>
          </a:p>
          <a:p>
            <a:r>
              <a:rPr lang="en-US" sz="3600" dirty="0"/>
              <a:t>“</a:t>
            </a:r>
            <a:r>
              <a:rPr lang="en-US" sz="3600" i="1" dirty="0"/>
              <a:t>It’s a journey</a:t>
            </a:r>
            <a:r>
              <a:rPr lang="en-US" sz="3600" dirty="0"/>
              <a:t>.” </a:t>
            </a:r>
          </a:p>
          <a:p>
            <a:r>
              <a:rPr lang="en-US" sz="3600" dirty="0"/>
              <a:t>“</a:t>
            </a:r>
            <a:r>
              <a:rPr lang="en-US" sz="3600" i="1" dirty="0"/>
              <a:t>It’s the embodiment of the Ten Commandments.</a:t>
            </a:r>
            <a:r>
              <a:rPr lang="en-US" sz="3600" dirty="0"/>
              <a:t>”</a:t>
            </a:r>
          </a:p>
          <a:p>
            <a:r>
              <a:rPr lang="en-US" sz="3600" dirty="0"/>
              <a:t>“</a:t>
            </a:r>
            <a:r>
              <a:rPr lang="en-US" sz="3600" i="1" dirty="0"/>
              <a:t>It’s the Golden Rule, applied.</a:t>
            </a:r>
            <a:r>
              <a:rPr lang="en-US" sz="3600" dirty="0"/>
              <a:t>”</a:t>
            </a:r>
          </a:p>
          <a:p>
            <a:endParaRPr lang="en-US" sz="3600" dirty="0"/>
          </a:p>
        </p:txBody>
      </p:sp>
      <p:sp>
        <p:nvSpPr>
          <p:cNvPr id="2" name="Rectangle 1">
            <a:extLst>
              <a:ext uri="{FF2B5EF4-FFF2-40B4-BE49-F238E27FC236}">
                <a16:creationId xmlns="" xmlns:a16="http://schemas.microsoft.com/office/drawing/2014/main" id="{D1F70992-0768-4152-BAA5-FA811DE4272B}"/>
              </a:ext>
            </a:extLst>
          </p:cNvPr>
          <p:cNvSpPr/>
          <p:nvPr/>
        </p:nvSpPr>
        <p:spPr>
          <a:xfrm>
            <a:off x="7242810" y="966643"/>
            <a:ext cx="4587240" cy="5201424"/>
          </a:xfrm>
          <a:prstGeom prst="rect">
            <a:avLst/>
          </a:prstGeom>
        </p:spPr>
        <p:txBody>
          <a:bodyPr wrap="square">
            <a:spAutoFit/>
          </a:bodyPr>
          <a:lstStyle/>
          <a:p>
            <a:pPr>
              <a:spcAft>
                <a:spcPts val="1200"/>
              </a:spcAft>
            </a:pPr>
            <a:r>
              <a:rPr lang="en-US" sz="2400" dirty="0">
                <a:solidFill>
                  <a:schemeClr val="bg2"/>
                </a:solidFill>
                <a:latin typeface="Tahoma" panose="020B0604030504040204" pitchFamily="34" charset="0"/>
                <a:ea typeface="Times New Roman" panose="02020603050405020304" pitchFamily="18" charset="0"/>
                <a:cs typeface="Times New Roman" panose="02020603050405020304" pitchFamily="18" charset="0"/>
              </a:rPr>
              <a:t>Civility is essential for the success of any society. It is grounded in respect and in an attitude of inclusiveness. </a:t>
            </a:r>
          </a:p>
          <a:p>
            <a:pPr>
              <a:spcAft>
                <a:spcPts val="1200"/>
              </a:spcAft>
            </a:pPr>
            <a:r>
              <a:rPr lang="en-US" sz="2400" dirty="0">
                <a:solidFill>
                  <a:schemeClr val="bg2"/>
                </a:solidFill>
                <a:latin typeface="Tahoma" panose="020B0604030504040204" pitchFamily="34" charset="0"/>
                <a:ea typeface="Times New Roman" panose="02020603050405020304" pitchFamily="18" charset="0"/>
                <a:cs typeface="Times New Roman" panose="02020603050405020304" pitchFamily="18" charset="0"/>
              </a:rPr>
              <a:t>When we practice civility we remind ourselves about the impact of our </a:t>
            </a:r>
            <a:r>
              <a:rPr lang="en-US" sz="2400" dirty="0">
                <a:solidFill>
                  <a:schemeClr val="bg2"/>
                </a:solidFill>
                <a:latin typeface="Tahoma" panose="020B0604030504040204" pitchFamily="34" charset="0"/>
                <a:cs typeface="Times New Roman" panose="02020603050405020304" pitchFamily="18" charset="0"/>
              </a:rPr>
              <a:t>actions on others while contributing to the </a:t>
            </a:r>
            <a:r>
              <a:rPr lang="en-US" sz="2400" dirty="0">
                <a:solidFill>
                  <a:schemeClr val="bg2"/>
                </a:solidFill>
                <a:latin typeface="Tahoma" panose="020B0604030504040204" pitchFamily="34" charset="0"/>
                <a:ea typeface="Times New Roman" panose="02020603050405020304" pitchFamily="18" charset="0"/>
                <a:cs typeface="Times New Roman" panose="02020603050405020304" pitchFamily="18" charset="0"/>
              </a:rPr>
              <a:t>well being of our family, community and society at large. </a:t>
            </a:r>
          </a:p>
          <a:p>
            <a:pPr>
              <a:spcAft>
                <a:spcPts val="1200"/>
              </a:spcAft>
            </a:pPr>
            <a:r>
              <a:rPr lang="en-US" sz="2400" dirty="0">
                <a:solidFill>
                  <a:schemeClr val="bg2"/>
                </a:solidFill>
                <a:latin typeface="Tahoma" panose="020B0604030504040204" pitchFamily="34" charset="0"/>
                <a:ea typeface="Times New Roman" panose="02020603050405020304" pitchFamily="18" charset="0"/>
                <a:cs typeface="Times New Roman" panose="02020603050405020304" pitchFamily="18" charset="0"/>
              </a:rPr>
              <a:t>Civility advocates for treating others as you would want them to treat you.</a:t>
            </a:r>
            <a:endParaRPr lang="en-US" sz="24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3544678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Increased </a:t>
            </a:r>
            <a:r>
              <a:rPr lang="en-US" b="1" dirty="0" smtClean="0"/>
              <a:t>Distraction from Greater Things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200" dirty="0"/>
              <a:t>According to a study conducted by </a:t>
            </a:r>
            <a:r>
              <a:rPr lang="en-US" sz="3200" dirty="0" err="1"/>
              <a:t>Accountemps</a:t>
            </a:r>
            <a:r>
              <a:rPr lang="en-US" sz="3200" dirty="0"/>
              <a:t> and reported in </a:t>
            </a:r>
            <a:r>
              <a:rPr lang="en-US" sz="3200" dirty="0" smtClean="0"/>
              <a:t>Fortune Magazine, managers and </a:t>
            </a:r>
            <a:r>
              <a:rPr lang="en-US" sz="3200" dirty="0"/>
              <a:t>executives at Fortune 1,000 firms spend 13% percent of their work </a:t>
            </a:r>
            <a:r>
              <a:rPr lang="en-US" sz="3200" dirty="0" smtClean="0"/>
              <a:t>time—mending </a:t>
            </a:r>
            <a:r>
              <a:rPr lang="en-US" sz="3200" dirty="0"/>
              <a:t>employee relationships and </a:t>
            </a:r>
            <a:r>
              <a:rPr lang="en-US" sz="3200" dirty="0" smtClean="0"/>
              <a:t>otherwise dealing </a:t>
            </a:r>
            <a:r>
              <a:rPr lang="en-US" sz="3200" dirty="0"/>
              <a:t>with the aftermath of </a:t>
            </a:r>
            <a:r>
              <a:rPr lang="en-US" sz="3200" dirty="0" smtClean="0"/>
              <a:t>incivility.</a:t>
            </a:r>
          </a:p>
          <a:p>
            <a:pPr marL="0" indent="0">
              <a:buNone/>
            </a:pPr>
            <a:endParaRPr lang="en-US" dirty="0"/>
          </a:p>
          <a:p>
            <a:pPr marL="0" indent="0">
              <a:buNone/>
            </a:pPr>
            <a:r>
              <a:rPr lang="en-US" sz="3600" i="1" dirty="0" smtClean="0"/>
              <a:t>How would you rather spend your time, refereeing incivility in the lodge or taking action in your community, welcoming new brothers, and making a difference?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620264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 and Consequences of Incivility </a:t>
            </a:r>
            <a:r>
              <a:rPr lang="en-US" b="1" dirty="0" smtClean="0"/>
              <a:t>to Lodges</a:t>
            </a:r>
            <a:endParaRPr lang="en-US" dirty="0"/>
          </a:p>
        </p:txBody>
      </p:sp>
      <p:sp>
        <p:nvSpPr>
          <p:cNvPr id="3" name="Content Placeholder 2"/>
          <p:cNvSpPr>
            <a:spLocks noGrp="1"/>
          </p:cNvSpPr>
          <p:nvPr>
            <p:ph idx="1"/>
          </p:nvPr>
        </p:nvSpPr>
        <p:spPr>
          <a:xfrm>
            <a:off x="838200" y="1825624"/>
            <a:ext cx="10515600" cy="4612497"/>
          </a:xfrm>
        </p:spPr>
        <p:txBody>
          <a:bodyPr>
            <a:normAutofit/>
          </a:bodyPr>
          <a:lstStyle/>
          <a:p>
            <a:r>
              <a:rPr lang="en-US" sz="4000" dirty="0" smtClean="0"/>
              <a:t>Reduced enthusiasm</a:t>
            </a:r>
          </a:p>
          <a:p>
            <a:r>
              <a:rPr lang="en-US" sz="4000" dirty="0" smtClean="0"/>
              <a:t>Declining attendance</a:t>
            </a:r>
          </a:p>
          <a:p>
            <a:r>
              <a:rPr lang="en-US" sz="4000" dirty="0" smtClean="0"/>
              <a:t>Dwindling active membership for projects, activities, and service</a:t>
            </a:r>
          </a:p>
          <a:p>
            <a:r>
              <a:rPr lang="en-US" sz="4000" dirty="0" smtClean="0"/>
              <a:t>Reduced public awareness or opinion</a:t>
            </a:r>
          </a:p>
          <a:p>
            <a:r>
              <a:rPr lang="en-US" sz="4000" dirty="0" smtClean="0"/>
              <a:t>Poor member experience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913077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at work also impacts our relationships</a:t>
            </a:r>
            <a:endParaRPr lang="en-US" dirty="0"/>
          </a:p>
        </p:txBody>
      </p:sp>
      <p:sp>
        <p:nvSpPr>
          <p:cNvPr id="3" name="Content Placeholder 2"/>
          <p:cNvSpPr>
            <a:spLocks noGrp="1"/>
          </p:cNvSpPr>
          <p:nvPr>
            <p:ph idx="1"/>
          </p:nvPr>
        </p:nvSpPr>
        <p:spPr>
          <a:xfrm>
            <a:off x="838200" y="1825625"/>
            <a:ext cx="10515600" cy="3436488"/>
          </a:xfrm>
        </p:spPr>
        <p:txBody>
          <a:bodyPr>
            <a:normAutofit/>
          </a:bodyPr>
          <a:lstStyle/>
          <a:p>
            <a:pPr marL="0" indent="0">
              <a:buNone/>
            </a:pPr>
            <a:r>
              <a:rPr lang="en-US" sz="3600" dirty="0" smtClean="0"/>
              <a:t>Respondents </a:t>
            </a:r>
            <a:r>
              <a:rPr lang="en-US" sz="3600" dirty="0"/>
              <a:t>indicated that on average job stress </a:t>
            </a:r>
            <a:r>
              <a:rPr lang="en-US" sz="3600" dirty="0" smtClean="0"/>
              <a:t>accounted for </a:t>
            </a:r>
            <a:r>
              <a:rPr lang="en-US" sz="3600" dirty="0"/>
              <a:t>73% of their overall life stress. </a:t>
            </a:r>
            <a:endParaRPr lang="en-US" sz="3600" dirty="0" smtClean="0"/>
          </a:p>
          <a:p>
            <a:pPr marL="0" indent="0">
              <a:buNone/>
            </a:pPr>
            <a:r>
              <a:rPr lang="en-US" sz="3600" dirty="0" smtClean="0"/>
              <a:t>59</a:t>
            </a:r>
            <a:r>
              <a:rPr lang="en-US" sz="3600" dirty="0"/>
              <a:t>% of respondents said that the quality </a:t>
            </a:r>
            <a:r>
              <a:rPr lang="en-US" sz="3600" dirty="0" smtClean="0"/>
              <a:t>of their </a:t>
            </a:r>
            <a:r>
              <a:rPr lang="en-US" sz="3600" dirty="0"/>
              <a:t>home and family life was sometimes impacted by job </a:t>
            </a:r>
            <a:r>
              <a:rPr lang="en-US" sz="3600" dirty="0" smtClean="0"/>
              <a:t>stress</a:t>
            </a:r>
          </a:p>
          <a:p>
            <a:pPr marL="0" indent="0">
              <a:buNone/>
            </a:pPr>
            <a:r>
              <a:rPr lang="en-US" sz="3600" dirty="0" smtClean="0"/>
              <a:t>16</a:t>
            </a:r>
            <a:r>
              <a:rPr lang="en-US" sz="3600" dirty="0"/>
              <a:t>% said that </a:t>
            </a:r>
            <a:r>
              <a:rPr lang="en-US" sz="3600" dirty="0" smtClean="0"/>
              <a:t>job stress </a:t>
            </a:r>
            <a:r>
              <a:rPr lang="en-US" sz="3600" dirty="0"/>
              <a:t>frequently impacted their personal and family </a:t>
            </a:r>
            <a:r>
              <a:rPr lang="en-US" sz="3600" dirty="0" smtClean="0"/>
              <a:t>life.</a:t>
            </a:r>
            <a:endParaRPr lang="en-US" sz="3600" dirty="0"/>
          </a:p>
        </p:txBody>
      </p:sp>
      <p:sp>
        <p:nvSpPr>
          <p:cNvPr id="4" name="TextBox 3"/>
          <p:cNvSpPr txBox="1"/>
          <p:nvPr/>
        </p:nvSpPr>
        <p:spPr>
          <a:xfrm>
            <a:off x="691551" y="5693434"/>
            <a:ext cx="105156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Source: Human Solutions Report, </a:t>
            </a:r>
            <a:r>
              <a:rPr lang="en-US" sz="2000" i="1" dirty="0" smtClean="0">
                <a:latin typeface="Arial" panose="020B0604020202020204" pitchFamily="34" charset="0"/>
                <a:cs typeface="Arial" panose="020B0604020202020204" pitchFamily="34" charset="0"/>
              </a:rPr>
              <a:t>Under Pressure</a:t>
            </a:r>
            <a:endParaRPr lang="en-US" sz="2000"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598878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433"/>
            <a:ext cx="10515600" cy="1325563"/>
          </a:xfrm>
        </p:spPr>
        <p:txBody>
          <a:bodyPr/>
          <a:lstStyle/>
          <a:p>
            <a:r>
              <a:rPr lang="en-US" dirty="0" smtClean="0"/>
              <a:t>Do you want your Lodge to be a stress point in anyone’s life?</a:t>
            </a:r>
            <a:endParaRPr lang="en-US" dirty="0"/>
          </a:p>
        </p:txBody>
      </p:sp>
      <p:sp>
        <p:nvSpPr>
          <p:cNvPr id="3" name="TextBox 2"/>
          <p:cNvSpPr txBox="1"/>
          <p:nvPr/>
        </p:nvSpPr>
        <p:spPr>
          <a:xfrm>
            <a:off x="1155940" y="2329132"/>
            <a:ext cx="9687464" cy="3970318"/>
          </a:xfrm>
          <a:prstGeom prst="rect">
            <a:avLst/>
          </a:prstGeom>
          <a:noFill/>
        </p:spPr>
        <p:txBody>
          <a:bodyPr wrap="square" rtlCol="0">
            <a:spAutoFit/>
          </a:bodyPr>
          <a:lstStyle/>
          <a:p>
            <a:r>
              <a:rPr lang="en-US" sz="3600" dirty="0" smtClean="0"/>
              <a:t>With all of the other potential stresses in a person’s life, why not make the lodge a refuge; a place of friendship, support, and understanding. This does not mean we need to always agree. It means we need to be able to express our differences in a way that is constructive without being a source of incivility, stress, and contention.</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728622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Incivility Contributes to:</a:t>
            </a:r>
            <a:endParaRPr lang="en-US" dirty="0"/>
          </a:p>
        </p:txBody>
      </p:sp>
      <p:sp>
        <p:nvSpPr>
          <p:cNvPr id="3" name="Content Placeholder 2"/>
          <p:cNvSpPr>
            <a:spLocks noGrp="1"/>
          </p:cNvSpPr>
          <p:nvPr>
            <p:ph idx="1"/>
          </p:nvPr>
        </p:nvSpPr>
        <p:spPr/>
        <p:txBody>
          <a:bodyPr>
            <a:normAutofit/>
          </a:bodyPr>
          <a:lstStyle/>
          <a:p>
            <a:r>
              <a:rPr lang="en-US" sz="4400" dirty="0"/>
              <a:t>R</a:t>
            </a:r>
            <a:r>
              <a:rPr lang="en-US" sz="4400" dirty="0" smtClean="0"/>
              <a:t>educed officer and lodge efficiency</a:t>
            </a:r>
          </a:p>
          <a:p>
            <a:r>
              <a:rPr lang="en-US" sz="4400" dirty="0" smtClean="0"/>
              <a:t>Reduced member morale</a:t>
            </a:r>
          </a:p>
          <a:p>
            <a:r>
              <a:rPr lang="en-US" sz="4400" dirty="0" smtClean="0"/>
              <a:t>Less innovation</a:t>
            </a:r>
          </a:p>
          <a:p>
            <a:r>
              <a:rPr lang="en-US" sz="4400" dirty="0" smtClean="0"/>
              <a:t>Absenteeism </a:t>
            </a:r>
          </a:p>
          <a:p>
            <a:r>
              <a:rPr lang="en-US" sz="4400" dirty="0"/>
              <a:t>L</a:t>
            </a:r>
            <a:r>
              <a:rPr lang="en-US" sz="4400" dirty="0" smtClean="0"/>
              <a:t>oss of resources and </a:t>
            </a:r>
            <a:r>
              <a:rPr lang="en-US" sz="4400" dirty="0"/>
              <a:t>t</a:t>
            </a:r>
            <a:r>
              <a:rPr lang="en-US" sz="4400" dirty="0" smtClean="0"/>
              <a:t>alent</a:t>
            </a:r>
          </a:p>
          <a:p>
            <a:r>
              <a:rPr lang="en-US" sz="4400" dirty="0" smtClean="0"/>
              <a:t>Lower Productivity as a group (Many hands)</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708363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6725" y="1837426"/>
            <a:ext cx="6790426" cy="3114136"/>
          </a:xfrm>
        </p:spPr>
        <p:txBody>
          <a:bodyPr>
            <a:normAutofit fontScale="92500" lnSpcReduction="10000"/>
          </a:bodyPr>
          <a:lstStyle/>
          <a:p>
            <a:pPr marL="0" indent="0" algn="ctr">
              <a:buNone/>
            </a:pPr>
            <a:endParaRPr lang="en-US" sz="6000" dirty="0" smtClean="0"/>
          </a:p>
          <a:p>
            <a:pPr marL="0" indent="0" algn="ctr">
              <a:buNone/>
            </a:pPr>
            <a:r>
              <a:rPr lang="en-US" sz="6000" dirty="0" smtClean="0"/>
              <a:t>…Lower Quality Experience for Everyone</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434" y="2343061"/>
            <a:ext cx="3179281" cy="31792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4162393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This…</a:t>
            </a:r>
            <a:endParaRPr lang="en-US" dirty="0"/>
          </a:p>
        </p:txBody>
      </p:sp>
      <p:sp>
        <p:nvSpPr>
          <p:cNvPr id="3" name="TextBox 2"/>
          <p:cNvSpPr txBox="1"/>
          <p:nvPr/>
        </p:nvSpPr>
        <p:spPr>
          <a:xfrm>
            <a:off x="915838" y="2027208"/>
            <a:ext cx="10360324" cy="3970318"/>
          </a:xfrm>
          <a:prstGeom prst="rect">
            <a:avLst/>
          </a:prstGeom>
          <a:noFill/>
        </p:spPr>
        <p:txBody>
          <a:bodyPr wrap="square" rtlCol="0">
            <a:spAutoFit/>
          </a:bodyPr>
          <a:lstStyle/>
          <a:p>
            <a:r>
              <a:rPr lang="en-US" sz="3600" dirty="0" smtClean="0"/>
              <a:t>If incivility was present in your lodge, would you invite a friend to come to anything your lodge planned? How about a member of your family?</a:t>
            </a:r>
          </a:p>
          <a:p>
            <a:endParaRPr lang="en-US" sz="3600" dirty="0"/>
          </a:p>
          <a:p>
            <a:r>
              <a:rPr lang="en-US" sz="3600" dirty="0" smtClean="0"/>
              <a:t>If you experienced incivility, even if it was just a couple of times, would you keep coming back, especially if nobody seemed to care that it was happening?</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850319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9736" y="2303253"/>
            <a:ext cx="7677509" cy="1200329"/>
          </a:xfrm>
          <a:prstGeom prst="rect">
            <a:avLst/>
          </a:prstGeom>
          <a:noFill/>
        </p:spPr>
        <p:txBody>
          <a:bodyPr wrap="square" rtlCol="0">
            <a:spAutoFit/>
          </a:bodyPr>
          <a:lstStyle/>
          <a:p>
            <a:r>
              <a:rPr lang="en-US" sz="7200" dirty="0" smtClean="0">
                <a:latin typeface="Arial" panose="020B0604020202020204" pitchFamily="34" charset="0"/>
                <a:cs typeface="Arial" panose="020B0604020202020204" pitchFamily="34" charset="0"/>
              </a:rPr>
              <a:t>How do we fix it?</a:t>
            </a:r>
            <a:endParaRPr lang="en-US" sz="7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667393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15425" cy="1325563"/>
          </a:xfrm>
        </p:spPr>
        <p:txBody>
          <a:bodyPr/>
          <a:lstStyle/>
          <a:p>
            <a:r>
              <a:rPr lang="en-US" dirty="0" smtClean="0"/>
              <a:t>FIRST…REMEMBER WHO WE ARE</a:t>
            </a:r>
            <a:endParaRPr lang="en-US" dirty="0"/>
          </a:p>
        </p:txBody>
      </p:sp>
      <p:grpSp>
        <p:nvGrpSpPr>
          <p:cNvPr id="3" name="Group 2"/>
          <p:cNvGrpSpPr/>
          <p:nvPr/>
        </p:nvGrpSpPr>
        <p:grpSpPr>
          <a:xfrm>
            <a:off x="7065818" y="1919052"/>
            <a:ext cx="3922857" cy="2298639"/>
            <a:chOff x="665018" y="1983179"/>
            <a:chExt cx="3922856" cy="2298639"/>
          </a:xfrm>
        </p:grpSpPr>
        <p:sp>
          <p:nvSpPr>
            <p:cNvPr id="26" name="TextBox 25"/>
            <p:cNvSpPr txBox="1"/>
            <p:nvPr/>
          </p:nvSpPr>
          <p:spPr>
            <a:xfrm>
              <a:off x="665019" y="2819788"/>
              <a:ext cx="2861954" cy="400110"/>
            </a:xfrm>
            <a:prstGeom prst="rect">
              <a:avLst/>
            </a:prstGeom>
            <a:noFill/>
          </p:spPr>
          <p:txBody>
            <a:bodyPr wrap="square" rtlCol="0">
              <a:spAutoFit/>
            </a:bodyPr>
            <a:lstStyle/>
            <a:p>
              <a:r>
                <a:rPr lang="en-US" sz="2000" dirty="0">
                  <a:solidFill>
                    <a:schemeClr val="accent2"/>
                  </a:solidFill>
                  <a:latin typeface="Roboto Black" panose="02000000000000000000" pitchFamily="2" charset="0"/>
                  <a:ea typeface="Roboto Black" panose="02000000000000000000" pitchFamily="2" charset="0"/>
                </a:rPr>
                <a:t>MASONIC HERITAGE</a:t>
              </a:r>
            </a:p>
          </p:txBody>
        </p:sp>
        <p:cxnSp>
          <p:nvCxnSpPr>
            <p:cNvPr id="6" name="Straight Connector 5"/>
            <p:cNvCxnSpPr/>
            <p:nvPr/>
          </p:nvCxnSpPr>
          <p:spPr>
            <a:xfrm>
              <a:off x="727061" y="2809797"/>
              <a:ext cx="21138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6"/>
            <p:cNvSpPr>
              <a:spLocks noEditPoints="1"/>
            </p:cNvSpPr>
            <p:nvPr/>
          </p:nvSpPr>
          <p:spPr bwMode="auto">
            <a:xfrm flipH="1">
              <a:off x="755074" y="1983179"/>
              <a:ext cx="720574" cy="722442"/>
            </a:xfrm>
            <a:custGeom>
              <a:avLst/>
              <a:gdLst>
                <a:gd name="T0" fmla="*/ 25781 w 25781"/>
                <a:gd name="T1" fmla="*/ 0 h 25781"/>
                <a:gd name="T2" fmla="*/ 0 w 25781"/>
                <a:gd name="T3" fmla="*/ 25781 h 25781"/>
                <a:gd name="T4" fmla="*/ 17187 w 25781"/>
                <a:gd name="T5" fmla="*/ 10000 h 25781"/>
                <a:gd name="T6" fmla="*/ 17851 w 25781"/>
                <a:gd name="T7" fmla="*/ 9336 h 25781"/>
                <a:gd name="T8" fmla="*/ 19062 w 25781"/>
                <a:gd name="T9" fmla="*/ 11172 h 25781"/>
                <a:gd name="T10" fmla="*/ 18359 w 25781"/>
                <a:gd name="T11" fmla="*/ 11172 h 25781"/>
                <a:gd name="T12" fmla="*/ 16250 w 25781"/>
                <a:gd name="T13" fmla="*/ 10938 h 25781"/>
                <a:gd name="T14" fmla="*/ 15586 w 25781"/>
                <a:gd name="T15" fmla="*/ 11602 h 25781"/>
                <a:gd name="T16" fmla="*/ 18086 w 25781"/>
                <a:gd name="T17" fmla="*/ 13906 h 25781"/>
                <a:gd name="T18" fmla="*/ 18398 w 25781"/>
                <a:gd name="T19" fmla="*/ 13086 h 25781"/>
                <a:gd name="T20" fmla="*/ 14023 w 25781"/>
                <a:gd name="T21" fmla="*/ 13203 h 25781"/>
                <a:gd name="T22" fmla="*/ 14648 w 25781"/>
                <a:gd name="T23" fmla="*/ 12539 h 25781"/>
                <a:gd name="T24" fmla="*/ 15820 w 25781"/>
                <a:gd name="T25" fmla="*/ 14375 h 25781"/>
                <a:gd name="T26" fmla="*/ 15156 w 25781"/>
                <a:gd name="T27" fmla="*/ 14375 h 25781"/>
                <a:gd name="T28" fmla="*/ 12422 w 25781"/>
                <a:gd name="T29" fmla="*/ 14805 h 25781"/>
                <a:gd name="T30" fmla="*/ 13047 w 25781"/>
                <a:gd name="T31" fmla="*/ 14141 h 25781"/>
                <a:gd name="T32" fmla="*/ 14219 w 25781"/>
                <a:gd name="T33" fmla="*/ 15977 h 25781"/>
                <a:gd name="T34" fmla="*/ 13554 w 25781"/>
                <a:gd name="T35" fmla="*/ 15977 h 25781"/>
                <a:gd name="T36" fmla="*/ 11445 w 25781"/>
                <a:gd name="T37" fmla="*/ 15742 h 25781"/>
                <a:gd name="T38" fmla="*/ 10820 w 25781"/>
                <a:gd name="T39" fmla="*/ 16406 h 25781"/>
                <a:gd name="T40" fmla="*/ 13281 w 25781"/>
                <a:gd name="T41" fmla="*/ 18711 h 25781"/>
                <a:gd name="T42" fmla="*/ 13594 w 25781"/>
                <a:gd name="T43" fmla="*/ 17891 h 25781"/>
                <a:gd name="T44" fmla="*/ 8789 w 25781"/>
                <a:gd name="T45" fmla="*/ 23399 h 25781"/>
                <a:gd name="T46" fmla="*/ 8125 w 25781"/>
                <a:gd name="T47" fmla="*/ 23399 h 25781"/>
                <a:gd name="T48" fmla="*/ 5820 w 25781"/>
                <a:gd name="T49" fmla="*/ 20899 h 25781"/>
                <a:gd name="T50" fmla="*/ 6640 w 25781"/>
                <a:gd name="T51" fmla="*/ 20586 h 25781"/>
                <a:gd name="T52" fmla="*/ 8789 w 25781"/>
                <a:gd name="T53" fmla="*/ 23399 h 25781"/>
                <a:gd name="T54" fmla="*/ 9082 w 25781"/>
                <a:gd name="T55" fmla="*/ 20899 h 25781"/>
                <a:gd name="T56" fmla="*/ 7578 w 25781"/>
                <a:gd name="T57" fmla="*/ 19609 h 25781"/>
                <a:gd name="T58" fmla="*/ 7617 w 25781"/>
                <a:gd name="T59" fmla="*/ 18984 h 25781"/>
                <a:gd name="T60" fmla="*/ 9414 w 25781"/>
                <a:gd name="T61" fmla="*/ 20117 h 25781"/>
                <a:gd name="T62" fmla="*/ 11015 w 25781"/>
                <a:gd name="T63" fmla="*/ 19180 h 25781"/>
                <a:gd name="T64" fmla="*/ 10351 w 25781"/>
                <a:gd name="T65" fmla="*/ 19180 h 25781"/>
                <a:gd name="T66" fmla="*/ 9023 w 25781"/>
                <a:gd name="T67" fmla="*/ 17695 h 25781"/>
                <a:gd name="T68" fmla="*/ 9844 w 25781"/>
                <a:gd name="T69" fmla="*/ 17344 h 25781"/>
                <a:gd name="T70" fmla="*/ 11015 w 25781"/>
                <a:gd name="T71" fmla="*/ 19180 h 25781"/>
                <a:gd name="T72" fmla="*/ 20781 w 25781"/>
                <a:gd name="T73" fmla="*/ 12109 h 25781"/>
                <a:gd name="T74" fmla="*/ 20781 w 25781"/>
                <a:gd name="T75" fmla="*/ 20781 h 25781"/>
                <a:gd name="T76" fmla="*/ 20293 w 25781"/>
                <a:gd name="T77" fmla="*/ 9688 h 25781"/>
                <a:gd name="T78" fmla="*/ 18789 w 25781"/>
                <a:gd name="T79" fmla="*/ 8438 h 25781"/>
                <a:gd name="T80" fmla="*/ 18789 w 25781"/>
                <a:gd name="T81" fmla="*/ 7734 h 25781"/>
                <a:gd name="T82" fmla="*/ 20664 w 25781"/>
                <a:gd name="T83" fmla="*/ 8906 h 25781"/>
                <a:gd name="T84" fmla="*/ 23203 w 25781"/>
                <a:gd name="T85" fmla="*/ 8945 h 25781"/>
                <a:gd name="T86" fmla="*/ 23203 w 25781"/>
                <a:gd name="T87" fmla="*/ 8281 h 25781"/>
                <a:gd name="T88" fmla="*/ 20742 w 25781"/>
                <a:gd name="T89" fmla="*/ 5977 h 25781"/>
                <a:gd name="T90" fmla="*/ 20234 w 25781"/>
                <a:gd name="T91" fmla="*/ 6484 h 25781"/>
                <a:gd name="T92" fmla="*/ 22578 w 25781"/>
                <a:gd name="T93" fmla="*/ 8945 h 25781"/>
                <a:gd name="T94" fmla="*/ 23203 w 25781"/>
                <a:gd name="T95" fmla="*/ 8945 h 25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81" h="25781">
                  <a:moveTo>
                    <a:pt x="5117" y="20664"/>
                  </a:moveTo>
                  <a:lnTo>
                    <a:pt x="25781" y="0"/>
                  </a:lnTo>
                  <a:lnTo>
                    <a:pt x="25781" y="25781"/>
                  </a:lnTo>
                  <a:lnTo>
                    <a:pt x="0" y="25781"/>
                  </a:lnTo>
                  <a:lnTo>
                    <a:pt x="5117" y="20664"/>
                  </a:lnTo>
                  <a:close/>
                  <a:moveTo>
                    <a:pt x="17187" y="10000"/>
                  </a:moveTo>
                  <a:cubicBezTo>
                    <a:pt x="16979" y="9766"/>
                    <a:pt x="16985" y="9544"/>
                    <a:pt x="17207" y="9336"/>
                  </a:cubicBezTo>
                  <a:cubicBezTo>
                    <a:pt x="17428" y="9128"/>
                    <a:pt x="17643" y="9128"/>
                    <a:pt x="17851" y="9336"/>
                  </a:cubicBezTo>
                  <a:lnTo>
                    <a:pt x="19023" y="10508"/>
                  </a:lnTo>
                  <a:cubicBezTo>
                    <a:pt x="19258" y="10716"/>
                    <a:pt x="19271" y="10938"/>
                    <a:pt x="19062" y="11172"/>
                  </a:cubicBezTo>
                  <a:cubicBezTo>
                    <a:pt x="18958" y="11250"/>
                    <a:pt x="18834" y="11289"/>
                    <a:pt x="18691" y="11289"/>
                  </a:cubicBezTo>
                  <a:cubicBezTo>
                    <a:pt x="18548" y="11289"/>
                    <a:pt x="18437" y="11250"/>
                    <a:pt x="18359" y="11172"/>
                  </a:cubicBezTo>
                  <a:lnTo>
                    <a:pt x="17187" y="10000"/>
                  </a:lnTo>
                  <a:close/>
                  <a:moveTo>
                    <a:pt x="16250" y="10938"/>
                  </a:moveTo>
                  <a:cubicBezTo>
                    <a:pt x="16041" y="10729"/>
                    <a:pt x="15820" y="10729"/>
                    <a:pt x="15586" y="10938"/>
                  </a:cubicBezTo>
                  <a:cubicBezTo>
                    <a:pt x="15351" y="11146"/>
                    <a:pt x="15351" y="11367"/>
                    <a:pt x="15586" y="11602"/>
                  </a:cubicBezTo>
                  <a:lnTo>
                    <a:pt x="17773" y="13789"/>
                  </a:lnTo>
                  <a:cubicBezTo>
                    <a:pt x="17851" y="13867"/>
                    <a:pt x="17956" y="13906"/>
                    <a:pt x="18086" y="13906"/>
                  </a:cubicBezTo>
                  <a:cubicBezTo>
                    <a:pt x="18216" y="13906"/>
                    <a:pt x="18320" y="13854"/>
                    <a:pt x="18398" y="13750"/>
                  </a:cubicBezTo>
                  <a:cubicBezTo>
                    <a:pt x="18633" y="13542"/>
                    <a:pt x="18633" y="13320"/>
                    <a:pt x="18398" y="13086"/>
                  </a:cubicBezTo>
                  <a:lnTo>
                    <a:pt x="16250" y="10938"/>
                  </a:lnTo>
                  <a:close/>
                  <a:moveTo>
                    <a:pt x="14023" y="13203"/>
                  </a:moveTo>
                  <a:cubicBezTo>
                    <a:pt x="13763" y="12969"/>
                    <a:pt x="13750" y="12748"/>
                    <a:pt x="13984" y="12539"/>
                  </a:cubicBezTo>
                  <a:cubicBezTo>
                    <a:pt x="14219" y="12331"/>
                    <a:pt x="14440" y="12331"/>
                    <a:pt x="14648" y="12539"/>
                  </a:cubicBezTo>
                  <a:lnTo>
                    <a:pt x="15820" y="13711"/>
                  </a:lnTo>
                  <a:cubicBezTo>
                    <a:pt x="16054" y="13919"/>
                    <a:pt x="16054" y="14141"/>
                    <a:pt x="15820" y="14375"/>
                  </a:cubicBezTo>
                  <a:cubicBezTo>
                    <a:pt x="15742" y="14453"/>
                    <a:pt x="15631" y="14492"/>
                    <a:pt x="15488" y="14492"/>
                  </a:cubicBezTo>
                  <a:cubicBezTo>
                    <a:pt x="15345" y="14492"/>
                    <a:pt x="15234" y="14453"/>
                    <a:pt x="15156" y="14375"/>
                  </a:cubicBezTo>
                  <a:lnTo>
                    <a:pt x="14023" y="13203"/>
                  </a:lnTo>
                  <a:close/>
                  <a:moveTo>
                    <a:pt x="12422" y="14805"/>
                  </a:moveTo>
                  <a:cubicBezTo>
                    <a:pt x="12161" y="14570"/>
                    <a:pt x="12148" y="14349"/>
                    <a:pt x="12383" y="14141"/>
                  </a:cubicBezTo>
                  <a:cubicBezTo>
                    <a:pt x="12617" y="13932"/>
                    <a:pt x="12838" y="13932"/>
                    <a:pt x="13047" y="14141"/>
                  </a:cubicBezTo>
                  <a:lnTo>
                    <a:pt x="14219" y="15313"/>
                  </a:lnTo>
                  <a:cubicBezTo>
                    <a:pt x="14453" y="15547"/>
                    <a:pt x="14453" y="15768"/>
                    <a:pt x="14219" y="15977"/>
                  </a:cubicBezTo>
                  <a:cubicBezTo>
                    <a:pt x="14140" y="16055"/>
                    <a:pt x="14030" y="16094"/>
                    <a:pt x="13887" y="16094"/>
                  </a:cubicBezTo>
                  <a:cubicBezTo>
                    <a:pt x="13743" y="16094"/>
                    <a:pt x="13633" y="16055"/>
                    <a:pt x="13554" y="15977"/>
                  </a:cubicBezTo>
                  <a:lnTo>
                    <a:pt x="12422" y="14805"/>
                  </a:lnTo>
                  <a:close/>
                  <a:moveTo>
                    <a:pt x="11445" y="15742"/>
                  </a:moveTo>
                  <a:cubicBezTo>
                    <a:pt x="11237" y="15534"/>
                    <a:pt x="11015" y="15540"/>
                    <a:pt x="10781" y="15762"/>
                  </a:cubicBezTo>
                  <a:cubicBezTo>
                    <a:pt x="10547" y="15983"/>
                    <a:pt x="10560" y="16198"/>
                    <a:pt x="10820" y="16406"/>
                  </a:cubicBezTo>
                  <a:lnTo>
                    <a:pt x="12929" y="18594"/>
                  </a:lnTo>
                  <a:cubicBezTo>
                    <a:pt x="13034" y="18672"/>
                    <a:pt x="13151" y="18711"/>
                    <a:pt x="13281" y="18711"/>
                  </a:cubicBezTo>
                  <a:cubicBezTo>
                    <a:pt x="13411" y="18711"/>
                    <a:pt x="13515" y="18672"/>
                    <a:pt x="13594" y="18594"/>
                  </a:cubicBezTo>
                  <a:cubicBezTo>
                    <a:pt x="13802" y="18359"/>
                    <a:pt x="13802" y="18125"/>
                    <a:pt x="13594" y="17891"/>
                  </a:cubicBezTo>
                  <a:lnTo>
                    <a:pt x="11445" y="15742"/>
                  </a:lnTo>
                  <a:close/>
                  <a:moveTo>
                    <a:pt x="8789" y="23399"/>
                  </a:moveTo>
                  <a:cubicBezTo>
                    <a:pt x="8685" y="23477"/>
                    <a:pt x="8574" y="23516"/>
                    <a:pt x="8457" y="23516"/>
                  </a:cubicBezTo>
                  <a:cubicBezTo>
                    <a:pt x="8340" y="23516"/>
                    <a:pt x="8229" y="23477"/>
                    <a:pt x="8125" y="23399"/>
                  </a:cubicBezTo>
                  <a:lnTo>
                    <a:pt x="5976" y="21211"/>
                  </a:lnTo>
                  <a:cubicBezTo>
                    <a:pt x="5872" y="21107"/>
                    <a:pt x="5820" y="21003"/>
                    <a:pt x="5820" y="20899"/>
                  </a:cubicBezTo>
                  <a:cubicBezTo>
                    <a:pt x="5820" y="20794"/>
                    <a:pt x="5872" y="20677"/>
                    <a:pt x="5976" y="20547"/>
                  </a:cubicBezTo>
                  <a:cubicBezTo>
                    <a:pt x="6211" y="20339"/>
                    <a:pt x="6432" y="20352"/>
                    <a:pt x="6640" y="20586"/>
                  </a:cubicBezTo>
                  <a:lnTo>
                    <a:pt x="8789" y="22695"/>
                  </a:lnTo>
                  <a:cubicBezTo>
                    <a:pt x="8997" y="22956"/>
                    <a:pt x="8997" y="23190"/>
                    <a:pt x="8789" y="23399"/>
                  </a:cubicBezTo>
                  <a:close/>
                  <a:moveTo>
                    <a:pt x="9414" y="20781"/>
                  </a:moveTo>
                  <a:cubicBezTo>
                    <a:pt x="9336" y="20859"/>
                    <a:pt x="9225" y="20899"/>
                    <a:pt x="9082" y="20899"/>
                  </a:cubicBezTo>
                  <a:cubicBezTo>
                    <a:pt x="8939" y="20899"/>
                    <a:pt x="8828" y="20859"/>
                    <a:pt x="8750" y="20781"/>
                  </a:cubicBezTo>
                  <a:lnTo>
                    <a:pt x="7578" y="19609"/>
                  </a:lnTo>
                  <a:cubicBezTo>
                    <a:pt x="7474" y="19505"/>
                    <a:pt x="7422" y="19401"/>
                    <a:pt x="7422" y="19297"/>
                  </a:cubicBezTo>
                  <a:cubicBezTo>
                    <a:pt x="7422" y="19193"/>
                    <a:pt x="7487" y="19089"/>
                    <a:pt x="7617" y="18984"/>
                  </a:cubicBezTo>
                  <a:cubicBezTo>
                    <a:pt x="7825" y="18750"/>
                    <a:pt x="8034" y="18737"/>
                    <a:pt x="8242" y="18945"/>
                  </a:cubicBezTo>
                  <a:lnTo>
                    <a:pt x="9414" y="20117"/>
                  </a:lnTo>
                  <a:cubicBezTo>
                    <a:pt x="9622" y="20352"/>
                    <a:pt x="9622" y="20573"/>
                    <a:pt x="9414" y="20781"/>
                  </a:cubicBezTo>
                  <a:close/>
                  <a:moveTo>
                    <a:pt x="11015" y="19180"/>
                  </a:moveTo>
                  <a:cubicBezTo>
                    <a:pt x="10937" y="19258"/>
                    <a:pt x="10827" y="19297"/>
                    <a:pt x="10683" y="19297"/>
                  </a:cubicBezTo>
                  <a:cubicBezTo>
                    <a:pt x="10540" y="19297"/>
                    <a:pt x="10429" y="19258"/>
                    <a:pt x="10351" y="19180"/>
                  </a:cubicBezTo>
                  <a:lnTo>
                    <a:pt x="9219" y="18008"/>
                  </a:lnTo>
                  <a:cubicBezTo>
                    <a:pt x="9088" y="17904"/>
                    <a:pt x="9023" y="17800"/>
                    <a:pt x="9023" y="17695"/>
                  </a:cubicBezTo>
                  <a:cubicBezTo>
                    <a:pt x="9023" y="17591"/>
                    <a:pt x="9075" y="17474"/>
                    <a:pt x="9179" y="17344"/>
                  </a:cubicBezTo>
                  <a:cubicBezTo>
                    <a:pt x="9414" y="17136"/>
                    <a:pt x="9635" y="17136"/>
                    <a:pt x="9844" y="17344"/>
                  </a:cubicBezTo>
                  <a:lnTo>
                    <a:pt x="11015" y="18516"/>
                  </a:lnTo>
                  <a:cubicBezTo>
                    <a:pt x="11224" y="18750"/>
                    <a:pt x="11224" y="18971"/>
                    <a:pt x="11015" y="19180"/>
                  </a:cubicBezTo>
                  <a:close/>
                  <a:moveTo>
                    <a:pt x="20781" y="20781"/>
                  </a:moveTo>
                  <a:lnTo>
                    <a:pt x="20781" y="12109"/>
                  </a:lnTo>
                  <a:lnTo>
                    <a:pt x="12070" y="20781"/>
                  </a:lnTo>
                  <a:lnTo>
                    <a:pt x="20781" y="20781"/>
                  </a:lnTo>
                  <a:close/>
                  <a:moveTo>
                    <a:pt x="20664" y="9570"/>
                  </a:moveTo>
                  <a:cubicBezTo>
                    <a:pt x="20560" y="9649"/>
                    <a:pt x="20436" y="9688"/>
                    <a:pt x="20293" y="9688"/>
                  </a:cubicBezTo>
                  <a:cubicBezTo>
                    <a:pt x="20150" y="9688"/>
                    <a:pt x="20039" y="9649"/>
                    <a:pt x="19961" y="9570"/>
                  </a:cubicBezTo>
                  <a:lnTo>
                    <a:pt x="18789" y="8438"/>
                  </a:lnTo>
                  <a:cubicBezTo>
                    <a:pt x="18685" y="8333"/>
                    <a:pt x="18633" y="8216"/>
                    <a:pt x="18633" y="8086"/>
                  </a:cubicBezTo>
                  <a:cubicBezTo>
                    <a:pt x="18633" y="7982"/>
                    <a:pt x="18685" y="7865"/>
                    <a:pt x="18789" y="7734"/>
                  </a:cubicBezTo>
                  <a:cubicBezTo>
                    <a:pt x="19023" y="7526"/>
                    <a:pt x="19245" y="7526"/>
                    <a:pt x="19453" y="7734"/>
                  </a:cubicBezTo>
                  <a:lnTo>
                    <a:pt x="20664" y="8906"/>
                  </a:lnTo>
                  <a:cubicBezTo>
                    <a:pt x="20872" y="9115"/>
                    <a:pt x="20872" y="9336"/>
                    <a:pt x="20664" y="9570"/>
                  </a:cubicBezTo>
                  <a:close/>
                  <a:moveTo>
                    <a:pt x="23203" y="8945"/>
                  </a:moveTo>
                  <a:cubicBezTo>
                    <a:pt x="23333" y="8841"/>
                    <a:pt x="23398" y="8737"/>
                    <a:pt x="23398" y="8633"/>
                  </a:cubicBezTo>
                  <a:cubicBezTo>
                    <a:pt x="23398" y="8529"/>
                    <a:pt x="23333" y="8412"/>
                    <a:pt x="23203" y="8281"/>
                  </a:cubicBezTo>
                  <a:lnTo>
                    <a:pt x="21094" y="6133"/>
                  </a:lnTo>
                  <a:cubicBezTo>
                    <a:pt x="20963" y="6029"/>
                    <a:pt x="20846" y="5977"/>
                    <a:pt x="20742" y="5977"/>
                  </a:cubicBezTo>
                  <a:cubicBezTo>
                    <a:pt x="20638" y="5977"/>
                    <a:pt x="20527" y="6029"/>
                    <a:pt x="20410" y="6133"/>
                  </a:cubicBezTo>
                  <a:cubicBezTo>
                    <a:pt x="20293" y="6237"/>
                    <a:pt x="20234" y="6354"/>
                    <a:pt x="20234" y="6484"/>
                  </a:cubicBezTo>
                  <a:cubicBezTo>
                    <a:pt x="20234" y="6589"/>
                    <a:pt x="20286" y="6693"/>
                    <a:pt x="20390" y="6797"/>
                  </a:cubicBezTo>
                  <a:lnTo>
                    <a:pt x="22578" y="8945"/>
                  </a:lnTo>
                  <a:cubicBezTo>
                    <a:pt x="22656" y="9050"/>
                    <a:pt x="22760" y="9102"/>
                    <a:pt x="22890" y="9102"/>
                  </a:cubicBezTo>
                  <a:cubicBezTo>
                    <a:pt x="23021" y="9102"/>
                    <a:pt x="23125" y="9050"/>
                    <a:pt x="23203" y="8945"/>
                  </a:cubicBezTo>
                  <a:close/>
                </a:path>
              </a:pathLst>
            </a:custGeom>
            <a:no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665018" y="3081489"/>
              <a:ext cx="3922856" cy="1200329"/>
            </a:xfrm>
            <a:prstGeom prst="rect">
              <a:avLst/>
            </a:prstGeom>
          </p:spPr>
          <p:txBody>
            <a:bodyPr wrap="square">
              <a:spAutoFit/>
            </a:bodyPr>
            <a:lstStyle/>
            <a:p>
              <a:endParaRPr lang="en-US" dirty="0" smtClean="0">
                <a:latin typeface="Roboto Condensed Light" panose="02000000000000000000" pitchFamily="2" charset="0"/>
                <a:ea typeface="Roboto Condensed Light" panose="02000000000000000000" pitchFamily="2" charset="0"/>
              </a:endParaRPr>
            </a:p>
            <a:p>
              <a:r>
                <a:rPr lang="en-US" dirty="0" smtClean="0">
                  <a:latin typeface="Roboto Condensed Light" panose="02000000000000000000" pitchFamily="2" charset="0"/>
                  <a:ea typeface="Roboto Condensed Light" panose="02000000000000000000" pitchFamily="2" charset="0"/>
                </a:rPr>
                <a:t>We </a:t>
              </a:r>
              <a:r>
                <a:rPr lang="en-US" dirty="0">
                  <a:latin typeface="Roboto Condensed Light" panose="02000000000000000000" pitchFamily="2" charset="0"/>
                  <a:ea typeface="Roboto Condensed Light" panose="02000000000000000000" pitchFamily="2" charset="0"/>
                </a:rPr>
                <a:t>have a long history </a:t>
              </a:r>
            </a:p>
            <a:p>
              <a:r>
                <a:rPr lang="en-US" dirty="0">
                  <a:latin typeface="Roboto Condensed Light" panose="02000000000000000000" pitchFamily="2" charset="0"/>
                  <a:ea typeface="Roboto Condensed Light" panose="02000000000000000000" pitchFamily="2" charset="0"/>
                </a:rPr>
                <a:t>of fostering civil dialogue and building civil societies.</a:t>
              </a:r>
              <a:endParaRPr lang="en-US" dirty="0"/>
            </a:p>
          </p:txBody>
        </p:sp>
      </p:grpSp>
      <p:grpSp>
        <p:nvGrpSpPr>
          <p:cNvPr id="20" name="Group 19"/>
          <p:cNvGrpSpPr/>
          <p:nvPr/>
        </p:nvGrpSpPr>
        <p:grpSpPr>
          <a:xfrm>
            <a:off x="1368766" y="1919052"/>
            <a:ext cx="4868256" cy="3730475"/>
            <a:chOff x="4587875" y="1785510"/>
            <a:chExt cx="4321804" cy="3730475"/>
          </a:xfrm>
        </p:grpSpPr>
        <p:sp>
          <p:nvSpPr>
            <p:cNvPr id="28" name="Rectangle 27"/>
            <p:cNvSpPr/>
            <p:nvPr/>
          </p:nvSpPr>
          <p:spPr>
            <a:xfrm>
              <a:off x="4587875" y="3207661"/>
              <a:ext cx="4321804" cy="2308324"/>
            </a:xfrm>
            <a:prstGeom prst="rect">
              <a:avLst/>
            </a:prstGeom>
          </p:spPr>
          <p:txBody>
            <a:bodyPr wrap="none">
              <a:spAutoFit/>
            </a:bodyPr>
            <a:lstStyle/>
            <a:p>
              <a:r>
                <a:rPr lang="en-US" dirty="0" smtClean="0">
                  <a:latin typeface="Roboto Condensed Light" panose="02000000000000000000" pitchFamily="2" charset="0"/>
                  <a:ea typeface="Roboto Condensed Light" panose="02000000000000000000" pitchFamily="2" charset="0"/>
                </a:rPr>
                <a:t>We </a:t>
              </a:r>
              <a:r>
                <a:rPr lang="en-US" dirty="0">
                  <a:latin typeface="Roboto Condensed Light" panose="02000000000000000000" pitchFamily="2" charset="0"/>
                  <a:ea typeface="Roboto Condensed Light" panose="02000000000000000000" pitchFamily="2" charset="0"/>
                </a:rPr>
                <a:t>are </a:t>
              </a:r>
              <a:r>
                <a:rPr lang="en-US" dirty="0" smtClean="0">
                  <a:latin typeface="Roboto Condensed Light" panose="02000000000000000000" pitchFamily="2" charset="0"/>
                  <a:ea typeface="Roboto Condensed Light" panose="02000000000000000000" pitchFamily="2" charset="0"/>
                </a:rPr>
                <a:t>a group of like-minded men but our lodges </a:t>
              </a:r>
            </a:p>
            <a:p>
              <a:r>
                <a:rPr lang="en-US" dirty="0" smtClean="0">
                  <a:latin typeface="Roboto Condensed Light" panose="02000000000000000000" pitchFamily="2" charset="0"/>
                  <a:ea typeface="Roboto Condensed Light" panose="02000000000000000000" pitchFamily="2" charset="0"/>
                </a:rPr>
                <a:t>represent a diverse group of people </a:t>
              </a:r>
              <a:r>
                <a:rPr lang="en-US" dirty="0">
                  <a:latin typeface="Roboto Condensed Light" panose="02000000000000000000" pitchFamily="2" charset="0"/>
                  <a:ea typeface="Roboto Condensed Light" panose="02000000000000000000" pitchFamily="2" charset="0"/>
                </a:rPr>
                <a:t>of </a:t>
              </a:r>
              <a:r>
                <a:rPr lang="en-US" dirty="0" smtClean="0">
                  <a:latin typeface="Roboto Condensed Light" panose="02000000000000000000" pitchFamily="2" charset="0"/>
                  <a:ea typeface="Roboto Condensed Light" panose="02000000000000000000" pitchFamily="2" charset="0"/>
                </a:rPr>
                <a:t>different</a:t>
              </a:r>
              <a:r>
                <a:rPr lang="en-US" dirty="0">
                  <a:latin typeface="Roboto Condensed Light" panose="02000000000000000000" pitchFamily="2" charset="0"/>
                  <a:ea typeface="Roboto Condensed Light" panose="02000000000000000000" pitchFamily="2" charset="0"/>
                </a:rPr>
                <a:t>:</a:t>
              </a:r>
            </a:p>
            <a:p>
              <a:pPr marL="285750" indent="-285750">
                <a:buFont typeface="Arial"/>
                <a:buChar char="•"/>
              </a:pPr>
              <a:r>
                <a:rPr lang="en-US" dirty="0">
                  <a:latin typeface="Roboto Condensed Light" panose="02000000000000000000" pitchFamily="2" charset="0"/>
                  <a:ea typeface="Roboto Condensed Light" panose="02000000000000000000" pitchFamily="2" charset="0"/>
                </a:rPr>
                <a:t>Places of origin</a:t>
              </a:r>
            </a:p>
            <a:p>
              <a:pPr marL="285750" indent="-285750">
                <a:buFont typeface="Arial"/>
                <a:buChar char="•"/>
              </a:pPr>
              <a:r>
                <a:rPr lang="en-US" dirty="0">
                  <a:latin typeface="Roboto Condensed Light" panose="02000000000000000000" pitchFamily="2" charset="0"/>
                  <a:ea typeface="Roboto Condensed Light" panose="02000000000000000000" pitchFamily="2" charset="0"/>
                </a:rPr>
                <a:t>Language</a:t>
              </a:r>
            </a:p>
            <a:p>
              <a:pPr marL="285750" indent="-285750">
                <a:buFont typeface="Arial"/>
                <a:buChar char="•"/>
              </a:pPr>
              <a:r>
                <a:rPr lang="en-US" dirty="0">
                  <a:latin typeface="Roboto Condensed Light" panose="02000000000000000000" pitchFamily="2" charset="0"/>
                  <a:ea typeface="Roboto Condensed Light" panose="02000000000000000000" pitchFamily="2" charset="0"/>
                </a:rPr>
                <a:t>Races</a:t>
              </a:r>
            </a:p>
            <a:p>
              <a:pPr marL="285750" indent="-285750">
                <a:buFont typeface="Arial"/>
                <a:buChar char="•"/>
              </a:pPr>
              <a:r>
                <a:rPr lang="en-US" dirty="0" smtClean="0">
                  <a:latin typeface="Roboto Condensed Light" panose="02000000000000000000" pitchFamily="2" charset="0"/>
                  <a:ea typeface="Roboto Condensed Light" panose="02000000000000000000" pitchFamily="2" charset="0"/>
                </a:rPr>
                <a:t>Ability</a:t>
              </a:r>
            </a:p>
            <a:p>
              <a:pPr marL="285750" indent="-285750">
                <a:buFont typeface="Arial"/>
                <a:buChar char="•"/>
              </a:pPr>
              <a:r>
                <a:rPr lang="en-US" dirty="0" smtClean="0">
                  <a:latin typeface="Roboto Condensed Light" panose="02000000000000000000" pitchFamily="2" charset="0"/>
                  <a:ea typeface="Roboto Condensed Light" panose="02000000000000000000" pitchFamily="2" charset="0"/>
                </a:rPr>
                <a:t>Knowledge</a:t>
              </a:r>
              <a:endParaRPr lang="en-US" dirty="0">
                <a:latin typeface="Roboto Condensed Light" panose="02000000000000000000" pitchFamily="2" charset="0"/>
                <a:ea typeface="Roboto Condensed Light" panose="02000000000000000000" pitchFamily="2" charset="0"/>
              </a:endParaRPr>
            </a:p>
            <a:p>
              <a:pPr marL="285750" indent="-285750">
                <a:buFont typeface="Arial"/>
                <a:buChar char="•"/>
              </a:pPr>
              <a:r>
                <a:rPr lang="en-US" dirty="0" smtClean="0">
                  <a:latin typeface="Roboto Condensed Light" panose="02000000000000000000" pitchFamily="2" charset="0"/>
                </a:rPr>
                <a:t>And much more</a:t>
              </a:r>
              <a:endParaRPr lang="en-US" dirty="0"/>
            </a:p>
          </p:txBody>
        </p:sp>
        <p:grpSp>
          <p:nvGrpSpPr>
            <p:cNvPr id="19" name="Group 18"/>
            <p:cNvGrpSpPr/>
            <p:nvPr/>
          </p:nvGrpSpPr>
          <p:grpSpPr>
            <a:xfrm>
              <a:off x="4647423" y="1785510"/>
              <a:ext cx="3210702" cy="1340190"/>
              <a:chOff x="6330173" y="3595260"/>
              <a:chExt cx="3210702" cy="1340190"/>
            </a:xfrm>
          </p:grpSpPr>
          <p:cxnSp>
            <p:nvCxnSpPr>
              <p:cNvPr id="37" name="Straight Connector 36"/>
              <p:cNvCxnSpPr/>
              <p:nvPr/>
            </p:nvCxnSpPr>
            <p:spPr>
              <a:xfrm>
                <a:off x="6429779" y="4487142"/>
                <a:ext cx="2113807"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30173" y="4535340"/>
                <a:ext cx="3210702" cy="400110"/>
              </a:xfrm>
              <a:prstGeom prst="rect">
                <a:avLst/>
              </a:prstGeom>
              <a:noFill/>
            </p:spPr>
            <p:txBody>
              <a:bodyPr wrap="square" rtlCol="0">
                <a:spAutoFit/>
              </a:bodyPr>
              <a:lstStyle/>
              <a:p>
                <a:r>
                  <a:rPr lang="en-US" sz="2000" kern="1200" dirty="0" smtClean="0">
                    <a:solidFill>
                      <a:schemeClr val="tx2">
                        <a:lumMod val="60000"/>
                        <a:lumOff val="40000"/>
                      </a:schemeClr>
                    </a:solidFill>
                    <a:latin typeface="Roboto Black" panose="02000000000000000000" pitchFamily="2" charset="0"/>
                    <a:ea typeface="Roboto Black" panose="02000000000000000000" pitchFamily="2" charset="0"/>
                  </a:rPr>
                  <a:t>CULTURAL </a:t>
                </a:r>
                <a:r>
                  <a:rPr lang="en-US" sz="2000" kern="1200" dirty="0">
                    <a:solidFill>
                      <a:schemeClr val="tx2">
                        <a:lumMod val="60000"/>
                        <a:lumOff val="40000"/>
                      </a:schemeClr>
                    </a:solidFill>
                    <a:latin typeface="Roboto Black" panose="02000000000000000000" pitchFamily="2" charset="0"/>
                    <a:ea typeface="Roboto Black" panose="02000000000000000000" pitchFamily="2" charset="0"/>
                  </a:rPr>
                  <a:t>SENSITIVITY</a:t>
                </a:r>
              </a:p>
            </p:txBody>
          </p:sp>
          <p:sp>
            <p:nvSpPr>
              <p:cNvPr id="39" name="Freeform 38"/>
              <p:cNvSpPr>
                <a:spLocks noEditPoints="1"/>
              </p:cNvSpPr>
              <p:nvPr/>
            </p:nvSpPr>
            <p:spPr bwMode="auto">
              <a:xfrm>
                <a:off x="6429780" y="3595260"/>
                <a:ext cx="598408" cy="787269"/>
              </a:xfrm>
              <a:custGeom>
                <a:avLst/>
                <a:gdLst>
                  <a:gd name="T0" fmla="*/ 3016 w 5966"/>
                  <a:gd name="T1" fmla="*/ 3132 h 7832"/>
                  <a:gd name="T2" fmla="*/ 2404 w 5966"/>
                  <a:gd name="T3" fmla="*/ 3012 h 7832"/>
                  <a:gd name="T4" fmla="*/ 1904 w 5966"/>
                  <a:gd name="T5" fmla="*/ 2678 h 7832"/>
                  <a:gd name="T6" fmla="*/ 1571 w 5966"/>
                  <a:gd name="T7" fmla="*/ 2178 h 7832"/>
                  <a:gd name="T8" fmla="*/ 1450 w 5966"/>
                  <a:gd name="T9" fmla="*/ 1566 h 7832"/>
                  <a:gd name="T10" fmla="*/ 1571 w 5966"/>
                  <a:gd name="T11" fmla="*/ 958 h 7832"/>
                  <a:gd name="T12" fmla="*/ 1904 w 5966"/>
                  <a:gd name="T13" fmla="*/ 462 h 7832"/>
                  <a:gd name="T14" fmla="*/ 2404 w 5966"/>
                  <a:gd name="T15" fmla="*/ 125 h 7832"/>
                  <a:gd name="T16" fmla="*/ 3016 w 5966"/>
                  <a:gd name="T17" fmla="*/ 0 h 7832"/>
                  <a:gd name="T18" fmla="*/ 3624 w 5966"/>
                  <a:gd name="T19" fmla="*/ 125 h 7832"/>
                  <a:gd name="T20" fmla="*/ 4120 w 5966"/>
                  <a:gd name="T21" fmla="*/ 462 h 7832"/>
                  <a:gd name="T22" fmla="*/ 4458 w 5966"/>
                  <a:gd name="T23" fmla="*/ 958 h 7832"/>
                  <a:gd name="T24" fmla="*/ 4583 w 5966"/>
                  <a:gd name="T25" fmla="*/ 1566 h 7832"/>
                  <a:gd name="T26" fmla="*/ 4458 w 5966"/>
                  <a:gd name="T27" fmla="*/ 2178 h 7832"/>
                  <a:gd name="T28" fmla="*/ 4120 w 5966"/>
                  <a:gd name="T29" fmla="*/ 2678 h 7832"/>
                  <a:gd name="T30" fmla="*/ 3624 w 5966"/>
                  <a:gd name="T31" fmla="*/ 3012 h 7832"/>
                  <a:gd name="T32" fmla="*/ 3016 w 5966"/>
                  <a:gd name="T33" fmla="*/ 3132 h 7832"/>
                  <a:gd name="T34" fmla="*/ 4283 w 5966"/>
                  <a:gd name="T35" fmla="*/ 3457 h 7832"/>
                  <a:gd name="T36" fmla="*/ 5037 w 5966"/>
                  <a:gd name="T37" fmla="*/ 3628 h 7832"/>
                  <a:gd name="T38" fmla="*/ 5562 w 5966"/>
                  <a:gd name="T39" fmla="*/ 4074 h 7832"/>
                  <a:gd name="T40" fmla="*/ 5866 w 5966"/>
                  <a:gd name="T41" fmla="*/ 4703 h 7832"/>
                  <a:gd name="T42" fmla="*/ 5966 w 5966"/>
                  <a:gd name="T43" fmla="*/ 5424 h 7832"/>
                  <a:gd name="T44" fmla="*/ 5966 w 5966"/>
                  <a:gd name="T45" fmla="*/ 7698 h 7832"/>
                  <a:gd name="T46" fmla="*/ 5832 w 5966"/>
                  <a:gd name="T47" fmla="*/ 7832 h 7832"/>
                  <a:gd name="T48" fmla="*/ 5008 w 5966"/>
                  <a:gd name="T49" fmla="*/ 7832 h 7832"/>
                  <a:gd name="T50" fmla="*/ 4874 w 5966"/>
                  <a:gd name="T51" fmla="*/ 7698 h 7832"/>
                  <a:gd name="T52" fmla="*/ 4874 w 5966"/>
                  <a:gd name="T53" fmla="*/ 5715 h 7832"/>
                  <a:gd name="T54" fmla="*/ 4828 w 5966"/>
                  <a:gd name="T55" fmla="*/ 5590 h 7832"/>
                  <a:gd name="T56" fmla="*/ 4683 w 5966"/>
                  <a:gd name="T57" fmla="*/ 5524 h 7832"/>
                  <a:gd name="T58" fmla="*/ 4537 w 5966"/>
                  <a:gd name="T59" fmla="*/ 5590 h 7832"/>
                  <a:gd name="T60" fmla="*/ 4491 w 5966"/>
                  <a:gd name="T61" fmla="*/ 5715 h 7832"/>
                  <a:gd name="T62" fmla="*/ 4491 w 5966"/>
                  <a:gd name="T63" fmla="*/ 7698 h 7832"/>
                  <a:gd name="T64" fmla="*/ 4449 w 5966"/>
                  <a:gd name="T65" fmla="*/ 7794 h 7832"/>
                  <a:gd name="T66" fmla="*/ 4349 w 5966"/>
                  <a:gd name="T67" fmla="*/ 7832 h 7832"/>
                  <a:gd name="T68" fmla="*/ 1591 w 5966"/>
                  <a:gd name="T69" fmla="*/ 7832 h 7832"/>
                  <a:gd name="T70" fmla="*/ 1458 w 5966"/>
                  <a:gd name="T71" fmla="*/ 7698 h 7832"/>
                  <a:gd name="T72" fmla="*/ 1458 w 5966"/>
                  <a:gd name="T73" fmla="*/ 5715 h 7832"/>
                  <a:gd name="T74" fmla="*/ 1421 w 5966"/>
                  <a:gd name="T75" fmla="*/ 5590 h 7832"/>
                  <a:gd name="T76" fmla="*/ 1266 w 5966"/>
                  <a:gd name="T77" fmla="*/ 5524 h 7832"/>
                  <a:gd name="T78" fmla="*/ 1112 w 5966"/>
                  <a:gd name="T79" fmla="*/ 5590 h 7832"/>
                  <a:gd name="T80" fmla="*/ 1075 w 5966"/>
                  <a:gd name="T81" fmla="*/ 5715 h 7832"/>
                  <a:gd name="T82" fmla="*/ 1075 w 5966"/>
                  <a:gd name="T83" fmla="*/ 7698 h 7832"/>
                  <a:gd name="T84" fmla="*/ 1033 w 5966"/>
                  <a:gd name="T85" fmla="*/ 7794 h 7832"/>
                  <a:gd name="T86" fmla="*/ 933 w 5966"/>
                  <a:gd name="T87" fmla="*/ 7832 h 7832"/>
                  <a:gd name="T88" fmla="*/ 142 w 5966"/>
                  <a:gd name="T89" fmla="*/ 7832 h 7832"/>
                  <a:gd name="T90" fmla="*/ 0 w 5966"/>
                  <a:gd name="T91" fmla="*/ 7698 h 7832"/>
                  <a:gd name="T92" fmla="*/ 0 w 5966"/>
                  <a:gd name="T93" fmla="*/ 5424 h 7832"/>
                  <a:gd name="T94" fmla="*/ 100 w 5966"/>
                  <a:gd name="T95" fmla="*/ 4703 h 7832"/>
                  <a:gd name="T96" fmla="*/ 408 w 5966"/>
                  <a:gd name="T97" fmla="*/ 4074 h 7832"/>
                  <a:gd name="T98" fmla="*/ 933 w 5966"/>
                  <a:gd name="T99" fmla="*/ 3628 h 7832"/>
                  <a:gd name="T100" fmla="*/ 1691 w 5966"/>
                  <a:gd name="T101" fmla="*/ 3457 h 7832"/>
                  <a:gd name="T102" fmla="*/ 3016 w 5966"/>
                  <a:gd name="T103" fmla="*/ 3457 h 7832"/>
                  <a:gd name="T104" fmla="*/ 4283 w 5966"/>
                  <a:gd name="T105" fmla="*/ 3457 h 7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66" h="7832">
                    <a:moveTo>
                      <a:pt x="3016" y="3132"/>
                    </a:moveTo>
                    <a:cubicBezTo>
                      <a:pt x="2800" y="3132"/>
                      <a:pt x="2595" y="3092"/>
                      <a:pt x="2404" y="3012"/>
                    </a:cubicBezTo>
                    <a:cubicBezTo>
                      <a:pt x="2212" y="2931"/>
                      <a:pt x="2046" y="2820"/>
                      <a:pt x="1904" y="2678"/>
                    </a:cubicBezTo>
                    <a:cubicBezTo>
                      <a:pt x="1762" y="2537"/>
                      <a:pt x="1651" y="2370"/>
                      <a:pt x="1571" y="2178"/>
                    </a:cubicBezTo>
                    <a:cubicBezTo>
                      <a:pt x="1490" y="1987"/>
                      <a:pt x="1450" y="1783"/>
                      <a:pt x="1450" y="1566"/>
                    </a:cubicBezTo>
                    <a:cubicBezTo>
                      <a:pt x="1450" y="1349"/>
                      <a:pt x="1490" y="1147"/>
                      <a:pt x="1571" y="958"/>
                    </a:cubicBezTo>
                    <a:cubicBezTo>
                      <a:pt x="1651" y="769"/>
                      <a:pt x="1762" y="604"/>
                      <a:pt x="1904" y="462"/>
                    </a:cubicBezTo>
                    <a:cubicBezTo>
                      <a:pt x="2046" y="320"/>
                      <a:pt x="2212" y="208"/>
                      <a:pt x="2404" y="125"/>
                    </a:cubicBezTo>
                    <a:cubicBezTo>
                      <a:pt x="2595" y="41"/>
                      <a:pt x="2800" y="0"/>
                      <a:pt x="3016" y="0"/>
                    </a:cubicBezTo>
                    <a:cubicBezTo>
                      <a:pt x="3233" y="0"/>
                      <a:pt x="3436" y="41"/>
                      <a:pt x="3624" y="125"/>
                    </a:cubicBezTo>
                    <a:cubicBezTo>
                      <a:pt x="3813" y="208"/>
                      <a:pt x="3979" y="320"/>
                      <a:pt x="4120" y="462"/>
                    </a:cubicBezTo>
                    <a:cubicBezTo>
                      <a:pt x="4262" y="604"/>
                      <a:pt x="4374" y="769"/>
                      <a:pt x="4458" y="958"/>
                    </a:cubicBezTo>
                    <a:cubicBezTo>
                      <a:pt x="4541" y="1147"/>
                      <a:pt x="4583" y="1349"/>
                      <a:pt x="4583" y="1566"/>
                    </a:cubicBezTo>
                    <a:cubicBezTo>
                      <a:pt x="4583" y="1783"/>
                      <a:pt x="4541" y="1987"/>
                      <a:pt x="4458" y="2178"/>
                    </a:cubicBezTo>
                    <a:cubicBezTo>
                      <a:pt x="4374" y="2370"/>
                      <a:pt x="4262" y="2537"/>
                      <a:pt x="4120" y="2678"/>
                    </a:cubicBezTo>
                    <a:cubicBezTo>
                      <a:pt x="3979" y="2820"/>
                      <a:pt x="3813" y="2931"/>
                      <a:pt x="3624" y="3012"/>
                    </a:cubicBezTo>
                    <a:cubicBezTo>
                      <a:pt x="3436" y="3092"/>
                      <a:pt x="3233" y="3132"/>
                      <a:pt x="3016" y="3132"/>
                    </a:cubicBezTo>
                    <a:close/>
                    <a:moveTo>
                      <a:pt x="4283" y="3457"/>
                    </a:moveTo>
                    <a:cubicBezTo>
                      <a:pt x="4572" y="3457"/>
                      <a:pt x="4823" y="3514"/>
                      <a:pt x="5037" y="3628"/>
                    </a:cubicBezTo>
                    <a:cubicBezTo>
                      <a:pt x="5251" y="3742"/>
                      <a:pt x="5426" y="3891"/>
                      <a:pt x="5562" y="4074"/>
                    </a:cubicBezTo>
                    <a:cubicBezTo>
                      <a:pt x="5698" y="4257"/>
                      <a:pt x="5799" y="4467"/>
                      <a:pt x="5866" y="4703"/>
                    </a:cubicBezTo>
                    <a:cubicBezTo>
                      <a:pt x="5932" y="4939"/>
                      <a:pt x="5966" y="5179"/>
                      <a:pt x="5966" y="5424"/>
                    </a:cubicBezTo>
                    <a:lnTo>
                      <a:pt x="5966" y="7698"/>
                    </a:lnTo>
                    <a:cubicBezTo>
                      <a:pt x="5966" y="7787"/>
                      <a:pt x="5921" y="7832"/>
                      <a:pt x="5832" y="7832"/>
                    </a:cubicBezTo>
                    <a:lnTo>
                      <a:pt x="5008" y="7832"/>
                    </a:lnTo>
                    <a:cubicBezTo>
                      <a:pt x="4919" y="7832"/>
                      <a:pt x="4874" y="7787"/>
                      <a:pt x="4874" y="7698"/>
                    </a:cubicBezTo>
                    <a:lnTo>
                      <a:pt x="4874" y="5715"/>
                    </a:lnTo>
                    <a:cubicBezTo>
                      <a:pt x="4874" y="5676"/>
                      <a:pt x="4859" y="5635"/>
                      <a:pt x="4828" y="5590"/>
                    </a:cubicBezTo>
                    <a:cubicBezTo>
                      <a:pt x="4798" y="5546"/>
                      <a:pt x="4749" y="5524"/>
                      <a:pt x="4683" y="5524"/>
                    </a:cubicBezTo>
                    <a:cubicBezTo>
                      <a:pt x="4616" y="5524"/>
                      <a:pt x="4567" y="5546"/>
                      <a:pt x="4537" y="5590"/>
                    </a:cubicBezTo>
                    <a:cubicBezTo>
                      <a:pt x="4506" y="5635"/>
                      <a:pt x="4491" y="5676"/>
                      <a:pt x="4491" y="5715"/>
                    </a:cubicBezTo>
                    <a:lnTo>
                      <a:pt x="4491" y="7698"/>
                    </a:lnTo>
                    <a:cubicBezTo>
                      <a:pt x="4491" y="7737"/>
                      <a:pt x="4477" y="7769"/>
                      <a:pt x="4449" y="7794"/>
                    </a:cubicBezTo>
                    <a:cubicBezTo>
                      <a:pt x="4422" y="7819"/>
                      <a:pt x="4388" y="7832"/>
                      <a:pt x="4349" y="7832"/>
                    </a:cubicBezTo>
                    <a:lnTo>
                      <a:pt x="1591" y="7832"/>
                    </a:lnTo>
                    <a:cubicBezTo>
                      <a:pt x="1503" y="7832"/>
                      <a:pt x="1458" y="7787"/>
                      <a:pt x="1458" y="7698"/>
                    </a:cubicBezTo>
                    <a:lnTo>
                      <a:pt x="1458" y="5715"/>
                    </a:lnTo>
                    <a:cubicBezTo>
                      <a:pt x="1458" y="5676"/>
                      <a:pt x="1446" y="5635"/>
                      <a:pt x="1421" y="5590"/>
                    </a:cubicBezTo>
                    <a:cubicBezTo>
                      <a:pt x="1396" y="5546"/>
                      <a:pt x="1344" y="5524"/>
                      <a:pt x="1266" y="5524"/>
                    </a:cubicBezTo>
                    <a:cubicBezTo>
                      <a:pt x="1189" y="5524"/>
                      <a:pt x="1137" y="5546"/>
                      <a:pt x="1112" y="5590"/>
                    </a:cubicBezTo>
                    <a:cubicBezTo>
                      <a:pt x="1087" y="5635"/>
                      <a:pt x="1075" y="5676"/>
                      <a:pt x="1075" y="5715"/>
                    </a:cubicBezTo>
                    <a:lnTo>
                      <a:pt x="1075" y="7698"/>
                    </a:lnTo>
                    <a:cubicBezTo>
                      <a:pt x="1075" y="7737"/>
                      <a:pt x="1061" y="7769"/>
                      <a:pt x="1033" y="7794"/>
                    </a:cubicBezTo>
                    <a:cubicBezTo>
                      <a:pt x="1005" y="7819"/>
                      <a:pt x="972" y="7832"/>
                      <a:pt x="933" y="7832"/>
                    </a:cubicBezTo>
                    <a:lnTo>
                      <a:pt x="142" y="7832"/>
                    </a:lnTo>
                    <a:cubicBezTo>
                      <a:pt x="47" y="7832"/>
                      <a:pt x="0" y="7787"/>
                      <a:pt x="0" y="7698"/>
                    </a:cubicBezTo>
                    <a:lnTo>
                      <a:pt x="0" y="5424"/>
                    </a:lnTo>
                    <a:cubicBezTo>
                      <a:pt x="0" y="5179"/>
                      <a:pt x="33" y="4939"/>
                      <a:pt x="100" y="4703"/>
                    </a:cubicBezTo>
                    <a:cubicBezTo>
                      <a:pt x="167" y="4467"/>
                      <a:pt x="269" y="4257"/>
                      <a:pt x="408" y="4074"/>
                    </a:cubicBezTo>
                    <a:cubicBezTo>
                      <a:pt x="547" y="3891"/>
                      <a:pt x="722" y="3742"/>
                      <a:pt x="933" y="3628"/>
                    </a:cubicBezTo>
                    <a:cubicBezTo>
                      <a:pt x="1144" y="3514"/>
                      <a:pt x="1397" y="3457"/>
                      <a:pt x="1691" y="3457"/>
                    </a:cubicBezTo>
                    <a:lnTo>
                      <a:pt x="3016" y="3457"/>
                    </a:lnTo>
                    <a:lnTo>
                      <a:pt x="4283" y="3457"/>
                    </a:lnTo>
                    <a:close/>
                  </a:path>
                </a:pathLst>
              </a:custGeom>
              <a:solidFill>
                <a:srgbClr val="FFFFFF"/>
              </a:solidFill>
              <a:ln w="0">
                <a:solidFill>
                  <a:schemeClr val="tx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kern="1200"/>
              </a:p>
            </p:txBody>
          </p:sp>
        </p:gr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66959506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Fix It?</a:t>
            </a:r>
            <a:endParaRPr lang="en-US" dirty="0"/>
          </a:p>
        </p:txBody>
      </p:sp>
      <p:sp>
        <p:nvSpPr>
          <p:cNvPr id="3" name="Content Placeholder 2"/>
          <p:cNvSpPr>
            <a:spLocks noGrp="1"/>
          </p:cNvSpPr>
          <p:nvPr>
            <p:ph idx="1"/>
          </p:nvPr>
        </p:nvSpPr>
        <p:spPr>
          <a:xfrm>
            <a:off x="838200" y="1454688"/>
            <a:ext cx="10515600" cy="4954737"/>
          </a:xfrm>
        </p:spPr>
        <p:txBody>
          <a:bodyPr>
            <a:normAutofit/>
          </a:bodyPr>
          <a:lstStyle/>
          <a:p>
            <a:pPr marL="0" indent="0">
              <a:buNone/>
            </a:pPr>
            <a:r>
              <a:rPr lang="en-US" dirty="0" smtClean="0"/>
              <a:t>Be Self-Aware</a:t>
            </a:r>
          </a:p>
          <a:p>
            <a:pPr marL="0" indent="0">
              <a:buNone/>
            </a:pPr>
            <a:endParaRPr lang="en-US" dirty="0"/>
          </a:p>
          <a:p>
            <a:pPr marL="0" indent="0">
              <a:buNone/>
            </a:pPr>
            <a:r>
              <a:rPr lang="en-US" dirty="0" smtClean="0"/>
              <a:t>25</a:t>
            </a:r>
            <a:r>
              <a:rPr lang="en-US" dirty="0"/>
              <a:t>% of managers who admitted to </a:t>
            </a:r>
            <a:r>
              <a:rPr lang="en-US" dirty="0" smtClean="0"/>
              <a:t>having behaved </a:t>
            </a:r>
            <a:r>
              <a:rPr lang="en-US" dirty="0"/>
              <a:t>badly said they were uncivil because their leaders—their own role </a:t>
            </a:r>
            <a:r>
              <a:rPr lang="en-US" dirty="0" smtClean="0"/>
              <a:t>models— were rude. </a:t>
            </a:r>
            <a:r>
              <a:rPr lang="en-US" dirty="0"/>
              <a:t>And, in a survey of 1000 American Executives Michelle </a:t>
            </a:r>
            <a:r>
              <a:rPr lang="en-US" dirty="0" err="1"/>
              <a:t>McQuaid</a:t>
            </a:r>
            <a:r>
              <a:rPr lang="en-US" dirty="0"/>
              <a:t>, a </a:t>
            </a:r>
            <a:r>
              <a:rPr lang="en-US" dirty="0" smtClean="0"/>
              <a:t>leader in </a:t>
            </a:r>
            <a:r>
              <a:rPr lang="en-US" dirty="0"/>
              <a:t>Positive Psychology interventions, found that only 35% of Americans are happy </a:t>
            </a:r>
            <a:r>
              <a:rPr lang="en-US" dirty="0" smtClean="0"/>
              <a:t>at their </a:t>
            </a:r>
            <a:r>
              <a:rPr lang="en-US" dirty="0"/>
              <a:t>jobs. 65% say a better boss would make them happy. And only 35% say a </a:t>
            </a:r>
            <a:r>
              <a:rPr lang="en-US" dirty="0" smtClean="0"/>
              <a:t>pay raise </a:t>
            </a:r>
            <a:r>
              <a:rPr lang="en-US" dirty="0"/>
              <a:t>will do the same </a:t>
            </a:r>
            <a:r>
              <a:rPr lang="en-US" dirty="0" smtClean="0"/>
              <a:t>thing.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611826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a:t>
            </a:r>
            <a:r>
              <a:rPr lang="en-US" dirty="0"/>
              <a:t>Y</a:t>
            </a:r>
            <a:r>
              <a:rPr lang="en-US" dirty="0" smtClean="0"/>
              <a:t>ou </a:t>
            </a:r>
            <a:r>
              <a:rPr lang="en-US" dirty="0"/>
              <a:t>B</a:t>
            </a:r>
            <a:r>
              <a:rPr lang="en-US" dirty="0" smtClean="0"/>
              <a:t>elieve?</a:t>
            </a:r>
            <a:endParaRPr lang="en-US" dirty="0"/>
          </a:p>
        </p:txBody>
      </p:sp>
      <p:sp>
        <p:nvSpPr>
          <p:cNvPr id="3" name="TextBox 2"/>
          <p:cNvSpPr txBox="1"/>
          <p:nvPr/>
        </p:nvSpPr>
        <p:spPr>
          <a:xfrm>
            <a:off x="974785" y="2527540"/>
            <a:ext cx="10394830" cy="2800767"/>
          </a:xfrm>
          <a:prstGeom prst="rect">
            <a:avLst/>
          </a:prstGeom>
          <a:noFill/>
        </p:spPr>
        <p:txBody>
          <a:bodyPr wrap="square" rtlCol="0">
            <a:spAutoFit/>
          </a:bodyPr>
          <a:lstStyle/>
          <a:p>
            <a:r>
              <a:rPr lang="en-US" sz="4400" dirty="0" smtClean="0"/>
              <a:t>Wikipedia has long had a definition of “incivility” but only in the last year or so has a definition of “civility” been tendered and approved.</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3213015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Fix It?</a:t>
            </a:r>
            <a:endParaRPr lang="en-US" dirty="0"/>
          </a:p>
        </p:txBody>
      </p:sp>
      <p:sp>
        <p:nvSpPr>
          <p:cNvPr id="3" name="Rectangle 2"/>
          <p:cNvSpPr/>
          <p:nvPr/>
        </p:nvSpPr>
        <p:spPr>
          <a:xfrm>
            <a:off x="1354347" y="1777042"/>
            <a:ext cx="9670211" cy="3970318"/>
          </a:xfrm>
          <a:prstGeom prst="rect">
            <a:avLst/>
          </a:prstGeom>
        </p:spPr>
        <p:txBody>
          <a:bodyPr wrap="square">
            <a:spAutoFit/>
          </a:bodyPr>
          <a:lstStyle/>
          <a:p>
            <a:r>
              <a:rPr lang="en-US" sz="3600" dirty="0" smtClean="0"/>
              <a:t>Be Self-Aware</a:t>
            </a:r>
          </a:p>
          <a:p>
            <a:endParaRPr lang="en-US" sz="3600" dirty="0"/>
          </a:p>
          <a:p>
            <a:r>
              <a:rPr lang="en-US" sz="3600" dirty="0" smtClean="0"/>
              <a:t>Be </a:t>
            </a:r>
            <a:r>
              <a:rPr lang="en-US" sz="3600" dirty="0"/>
              <a:t>mindful of how you treat and talk to </a:t>
            </a:r>
            <a:r>
              <a:rPr lang="en-US" sz="3600" dirty="0" smtClean="0"/>
              <a:t>officers, members, </a:t>
            </a:r>
            <a:r>
              <a:rPr lang="en-US" sz="3600" dirty="0"/>
              <a:t>and their </a:t>
            </a:r>
            <a:r>
              <a:rPr lang="en-US" sz="3600" dirty="0" smtClean="0"/>
              <a:t>families, especially if you are in a leadership role. Remember, none of us HAS to be here. Seek solutions through civil dialogue and understanding.  Lead with… </a:t>
            </a:r>
            <a:r>
              <a:rPr lang="en-US" sz="3600" dirty="0" smtClean="0">
                <a:solidFill>
                  <a:srgbClr val="0070C0"/>
                </a:solidFill>
              </a:rPr>
              <a:t>Brotherly Love</a:t>
            </a:r>
            <a:endParaRPr lang="en-US" sz="36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166979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Fix It?</a:t>
            </a:r>
            <a:endParaRPr lang="en-US" dirty="0"/>
          </a:p>
        </p:txBody>
      </p:sp>
      <p:sp>
        <p:nvSpPr>
          <p:cNvPr id="3" name="Content Placeholder 2"/>
          <p:cNvSpPr>
            <a:spLocks noGrp="1"/>
          </p:cNvSpPr>
          <p:nvPr>
            <p:ph idx="1"/>
          </p:nvPr>
        </p:nvSpPr>
        <p:spPr/>
        <p:txBody>
          <a:bodyPr/>
          <a:lstStyle/>
          <a:p>
            <a:pPr marL="0" indent="0">
              <a:buNone/>
            </a:pPr>
            <a:r>
              <a:rPr lang="en-US" sz="3600" dirty="0" smtClean="0"/>
              <a:t>Engender Trust</a:t>
            </a:r>
          </a:p>
          <a:p>
            <a:pPr marL="0" indent="0">
              <a:buNone/>
            </a:pPr>
            <a:r>
              <a:rPr lang="en-US" sz="3600" dirty="0" smtClean="0"/>
              <a:t>In </a:t>
            </a:r>
            <a:r>
              <a:rPr lang="en-US" sz="3600" i="1" dirty="0"/>
              <a:t>Edelman’s Trust Barometer, </a:t>
            </a:r>
            <a:r>
              <a:rPr lang="en-US" sz="3600" dirty="0"/>
              <a:t>where results from </a:t>
            </a:r>
            <a:r>
              <a:rPr lang="en-US" sz="3600" dirty="0" smtClean="0"/>
              <a:t>31,000 respondents </a:t>
            </a:r>
            <a:r>
              <a:rPr lang="en-US" sz="3600" dirty="0"/>
              <a:t>representing 26 markets around the world were gathered, only 18% </a:t>
            </a:r>
            <a:r>
              <a:rPr lang="en-US" sz="3600" dirty="0" smtClean="0"/>
              <a:t>of those </a:t>
            </a:r>
            <a:r>
              <a:rPr lang="en-US" sz="3600" dirty="0"/>
              <a:t>surveyed trust business leaders to tell the truth. That is just slightly higher </a:t>
            </a:r>
            <a:r>
              <a:rPr lang="en-US" sz="3600" dirty="0" smtClean="0"/>
              <a:t>than the </a:t>
            </a:r>
            <a:r>
              <a:rPr lang="en-US" sz="3600" dirty="0"/>
              <a:t>statistic for trusting government officials, which was only </a:t>
            </a:r>
            <a:r>
              <a:rPr lang="en-US" sz="3600" dirty="0" smtClean="0"/>
              <a:t>13%.</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623781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Engender Trust Amongst Leaders and Brothers</a:t>
            </a:r>
            <a:endParaRPr lang="en-US" dirty="0"/>
          </a:p>
        </p:txBody>
      </p:sp>
      <p:sp>
        <p:nvSpPr>
          <p:cNvPr id="4" name="Content Placeholder 3"/>
          <p:cNvSpPr>
            <a:spLocks noGrp="1"/>
          </p:cNvSpPr>
          <p:nvPr>
            <p:ph idx="1"/>
          </p:nvPr>
        </p:nvSpPr>
        <p:spPr>
          <a:xfrm>
            <a:off x="838200" y="1825625"/>
            <a:ext cx="10515600" cy="4725396"/>
          </a:xfrm>
          <a:prstGeom prst="rect">
            <a:avLst/>
          </a:prstGeom>
        </p:spPr>
        <p:txBody>
          <a:bodyPr>
            <a:spAutoFit/>
          </a:bodyPr>
          <a:lstStyle/>
          <a:p>
            <a:r>
              <a:rPr lang="en-US" sz="3600" dirty="0" smtClean="0"/>
              <a:t>As a leader, be </a:t>
            </a:r>
            <a:r>
              <a:rPr lang="en-US" sz="3600" dirty="0"/>
              <a:t>a resource of </a:t>
            </a:r>
            <a:r>
              <a:rPr lang="en-US" sz="3600" dirty="0">
                <a:solidFill>
                  <a:srgbClr val="0070C0"/>
                </a:solidFill>
              </a:rPr>
              <a:t>truth</a:t>
            </a:r>
            <a:r>
              <a:rPr lang="en-US" sz="3600" dirty="0"/>
              <a:t>, trust and reliability. Be </a:t>
            </a:r>
            <a:r>
              <a:rPr lang="en-US" sz="3600" dirty="0" smtClean="0"/>
              <a:t>a positive example to follow, so that those who follow can replicate that good example. Be an inspiration and model of civility.</a:t>
            </a:r>
          </a:p>
          <a:p>
            <a:r>
              <a:rPr lang="en-US" sz="3600" dirty="0" smtClean="0"/>
              <a:t>Have </a:t>
            </a:r>
            <a:r>
              <a:rPr lang="en-US" sz="3600" dirty="0"/>
              <a:t>projects and programs (Work and Play) away from ceremonial lodge activities that encourage the members to spend more time together. (Bonding through common suffering)</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3982750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Actively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t>Members will frequently tell you when they are unhappy and why. See this as an opportunity to listen actively, without being defensive, and seek solutions that satisfy both sides. </a:t>
            </a:r>
          </a:p>
          <a:p>
            <a:pPr marL="0" indent="0">
              <a:buNone/>
            </a:pPr>
            <a:r>
              <a:rPr lang="en-US" sz="3200" dirty="0" smtClean="0"/>
              <a:t>When this is not possible, both sides will need to be active listeners, be willing to see the other person’s side, and be willing to accept the circumstance without creating turmoil in the lodge by continuously voicing their disagreement. </a:t>
            </a:r>
          </a:p>
          <a:p>
            <a:pPr marL="0" indent="0">
              <a:buNone/>
            </a:pPr>
            <a:endParaRPr lang="en-US" dirty="0"/>
          </a:p>
          <a:p>
            <a:pPr marL="0" indent="0">
              <a:buNone/>
            </a:pPr>
            <a:r>
              <a:rPr lang="en-US" sz="3600" i="1" dirty="0">
                <a:solidFill>
                  <a:srgbClr val="0070C0"/>
                </a:solidFill>
              </a:rPr>
              <a:t>Attentive </a:t>
            </a:r>
            <a:r>
              <a:rPr lang="en-US" sz="3600" i="1" dirty="0" smtClean="0">
                <a:solidFill>
                  <a:srgbClr val="0070C0"/>
                </a:solidFill>
              </a:rPr>
              <a:t>Ear</a:t>
            </a:r>
            <a:endParaRPr lang="en-US" sz="3600" i="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528796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Personally</a:t>
            </a:r>
            <a:endParaRPr lang="en-US" dirty="0"/>
          </a:p>
        </p:txBody>
      </p:sp>
      <p:sp>
        <p:nvSpPr>
          <p:cNvPr id="3" name="TextBox 2"/>
          <p:cNvSpPr txBox="1"/>
          <p:nvPr/>
        </p:nvSpPr>
        <p:spPr>
          <a:xfrm>
            <a:off x="838200" y="1690688"/>
            <a:ext cx="10353136" cy="4247317"/>
          </a:xfrm>
          <a:prstGeom prst="rect">
            <a:avLst/>
          </a:prstGeom>
          <a:noFill/>
        </p:spPr>
        <p:txBody>
          <a:bodyPr wrap="square" rtlCol="0">
            <a:spAutoFit/>
          </a:bodyPr>
          <a:lstStyle/>
          <a:p>
            <a:r>
              <a:rPr lang="en-US" i="1" dirty="0" smtClean="0"/>
              <a:t>Be Self-Aware</a:t>
            </a:r>
          </a:p>
          <a:p>
            <a:r>
              <a:rPr lang="en-US" dirty="0" smtClean="0"/>
              <a:t>Make a commitment to be more civil. Consciously pay attention to your own actions and communication with others</a:t>
            </a:r>
            <a:r>
              <a:rPr lang="en-US" dirty="0"/>
              <a:t>. (Take a deep breath)</a:t>
            </a:r>
          </a:p>
          <a:p>
            <a:endParaRPr lang="en-US" dirty="0" smtClean="0"/>
          </a:p>
          <a:p>
            <a:r>
              <a:rPr lang="en-US" i="1" dirty="0"/>
              <a:t>Think the best of others</a:t>
            </a:r>
          </a:p>
          <a:p>
            <a:r>
              <a:rPr lang="en-US" dirty="0"/>
              <a:t>Incivility often arises when we </a:t>
            </a:r>
            <a:r>
              <a:rPr lang="en-US" u="sng" dirty="0"/>
              <a:t>feel</a:t>
            </a:r>
            <a:r>
              <a:rPr lang="en-US" dirty="0"/>
              <a:t> we have been intentionally </a:t>
            </a:r>
            <a:r>
              <a:rPr lang="en-US" dirty="0" smtClean="0"/>
              <a:t>wronged, disregarded, </a:t>
            </a:r>
            <a:r>
              <a:rPr lang="en-US" dirty="0"/>
              <a:t>or disrespected. However, </a:t>
            </a:r>
            <a:r>
              <a:rPr lang="en-US" dirty="0" smtClean="0"/>
              <a:t>such transgressions </a:t>
            </a:r>
            <a:r>
              <a:rPr lang="en-US" dirty="0"/>
              <a:t>are usually committed without malice </a:t>
            </a:r>
            <a:r>
              <a:rPr lang="en-US" dirty="0" smtClean="0"/>
              <a:t>and more </a:t>
            </a:r>
            <a:r>
              <a:rPr lang="en-US" dirty="0"/>
              <a:t>from a lack of awareness. </a:t>
            </a:r>
          </a:p>
          <a:p>
            <a:endParaRPr lang="en-US" dirty="0"/>
          </a:p>
          <a:p>
            <a:r>
              <a:rPr lang="en-US" i="1" dirty="0" smtClean="0"/>
              <a:t>Be Self-Actuating</a:t>
            </a:r>
          </a:p>
          <a:p>
            <a:r>
              <a:rPr lang="en-US" dirty="0" smtClean="0"/>
              <a:t>Seek out and recognize opportunities to introduce or engage in civil discourse during times of disagreement or outright conflict. </a:t>
            </a:r>
          </a:p>
          <a:p>
            <a:endParaRPr lang="en-US" dirty="0"/>
          </a:p>
          <a:p>
            <a:r>
              <a:rPr lang="en-US" i="1" dirty="0" smtClean="0"/>
              <a:t>Encourage Others</a:t>
            </a:r>
          </a:p>
          <a:p>
            <a:r>
              <a:rPr lang="en-US" dirty="0" smtClean="0"/>
              <a:t>In times of calm, gently engage in a conversation about civility awareness (</a:t>
            </a:r>
            <a:r>
              <a:rPr lang="en-US" dirty="0">
                <a:solidFill>
                  <a:srgbClr val="0070C0"/>
                </a:solidFill>
              </a:rPr>
              <a:t>I</a:t>
            </a:r>
            <a:r>
              <a:rPr lang="en-US" dirty="0" smtClean="0">
                <a:solidFill>
                  <a:srgbClr val="0070C0"/>
                </a:solidFill>
              </a:rPr>
              <a:t>nstructive </a:t>
            </a:r>
            <a:r>
              <a:rPr lang="en-US" dirty="0">
                <a:solidFill>
                  <a:srgbClr val="0070C0"/>
                </a:solidFill>
              </a:rPr>
              <a:t>T</a:t>
            </a:r>
            <a:r>
              <a:rPr lang="en-US" dirty="0" smtClean="0">
                <a:solidFill>
                  <a:srgbClr val="0070C0"/>
                </a:solidFill>
              </a:rPr>
              <a:t>ongue</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3698379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58350" cy="1325563"/>
          </a:xfrm>
          <a:solidFill>
            <a:schemeClr val="accent3">
              <a:lumMod val="50000"/>
            </a:schemeClr>
          </a:solidFill>
        </p:spPr>
        <p:txBody>
          <a:bodyPr/>
          <a:lstStyle/>
          <a:p>
            <a:r>
              <a:rPr lang="en-US" dirty="0" smtClean="0"/>
              <a:t>Consider the Resources Available to You</a:t>
            </a:r>
            <a:endParaRPr lang="en-US" dirty="0"/>
          </a:p>
        </p:txBody>
      </p:sp>
      <p:sp>
        <p:nvSpPr>
          <p:cNvPr id="21" name="Freeform 20"/>
          <p:cNvSpPr/>
          <p:nvPr/>
        </p:nvSpPr>
        <p:spPr>
          <a:xfrm>
            <a:off x="-1175637" y="4400816"/>
            <a:ext cx="1162309" cy="2371782"/>
          </a:xfrm>
          <a:custGeom>
            <a:avLst/>
            <a:gdLst>
              <a:gd name="connsiteX0" fmla="*/ 672148 w 1162309"/>
              <a:gd name="connsiteY0" fmla="*/ 516738 h 2371782"/>
              <a:gd name="connsiteX1" fmla="*/ 750293 w 1162309"/>
              <a:gd name="connsiteY1" fmla="*/ 519242 h 2371782"/>
              <a:gd name="connsiteX2" fmla="*/ 958891 w 1162309"/>
              <a:gd name="connsiteY2" fmla="*/ 821986 h 2371782"/>
              <a:gd name="connsiteX3" fmla="*/ 879342 w 1162309"/>
              <a:gd name="connsiteY3" fmla="*/ 1254050 h 2371782"/>
              <a:gd name="connsiteX4" fmla="*/ 864661 w 1162309"/>
              <a:gd name="connsiteY4" fmla="*/ 1304620 h 2371782"/>
              <a:gd name="connsiteX5" fmla="*/ 849417 w 1162309"/>
              <a:gd name="connsiteY5" fmla="*/ 1333684 h 2371782"/>
              <a:gd name="connsiteX6" fmla="*/ 1040572 w 1162309"/>
              <a:gd name="connsiteY6" fmla="*/ 1378798 h 2371782"/>
              <a:gd name="connsiteX7" fmla="*/ 1063212 w 1162309"/>
              <a:gd name="connsiteY7" fmla="*/ 1389207 h 2371782"/>
              <a:gd name="connsiteX8" fmla="*/ 1086576 w 1162309"/>
              <a:gd name="connsiteY8" fmla="*/ 1393925 h 2371782"/>
              <a:gd name="connsiteX9" fmla="*/ 1162309 w 1162309"/>
              <a:gd name="connsiteY9" fmla="*/ 1508179 h 2371782"/>
              <a:gd name="connsiteX10" fmla="*/ 1162308 w 1162309"/>
              <a:gd name="connsiteY10" fmla="*/ 2028118 h 2371782"/>
              <a:gd name="connsiteX11" fmla="*/ 1038309 w 1162309"/>
              <a:gd name="connsiteY11" fmla="*/ 2152117 h 2371782"/>
              <a:gd name="connsiteX12" fmla="*/ 1038310 w 1162309"/>
              <a:gd name="connsiteY12" fmla="*/ 2152116 h 2371782"/>
              <a:gd name="connsiteX13" fmla="*/ 914311 w 1162309"/>
              <a:gd name="connsiteY13" fmla="*/ 2028117 h 2371782"/>
              <a:gd name="connsiteX14" fmla="*/ 914311 w 1162309"/>
              <a:gd name="connsiteY14" fmla="*/ 1603810 h 2371782"/>
              <a:gd name="connsiteX15" fmla="*/ 689890 w 1162309"/>
              <a:gd name="connsiteY15" fmla="*/ 1550846 h 2371782"/>
              <a:gd name="connsiteX16" fmla="*/ 686303 w 1162309"/>
              <a:gd name="connsiteY16" fmla="*/ 1563790 h 2371782"/>
              <a:gd name="connsiteX17" fmla="*/ 310740 w 1162309"/>
              <a:gd name="connsiteY17" fmla="*/ 2303870 h 2371782"/>
              <a:gd name="connsiteX18" fmla="*/ 144051 w 1162309"/>
              <a:gd name="connsiteY18" fmla="*/ 2358333 h 2371782"/>
              <a:gd name="connsiteX19" fmla="*/ 144052 w 1162309"/>
              <a:gd name="connsiteY19" fmla="*/ 2358332 h 2371782"/>
              <a:gd name="connsiteX20" fmla="*/ 89589 w 1162309"/>
              <a:gd name="connsiteY20" fmla="*/ 2191643 h 2371782"/>
              <a:gd name="connsiteX21" fmla="*/ 447267 w 1162309"/>
              <a:gd name="connsiteY21" fmla="*/ 1486805 h 2371782"/>
              <a:gd name="connsiteX22" fmla="*/ 432834 w 1162309"/>
              <a:gd name="connsiteY22" fmla="*/ 1480169 h 2371782"/>
              <a:gd name="connsiteX23" fmla="*/ 407309 w 1162309"/>
              <a:gd name="connsiteY23" fmla="*/ 1455064 h 2371782"/>
              <a:gd name="connsiteX24" fmla="*/ 404653 w 1162309"/>
              <a:gd name="connsiteY24" fmla="*/ 1450269 h 2371782"/>
              <a:gd name="connsiteX25" fmla="*/ 393327 w 1162309"/>
              <a:gd name="connsiteY25" fmla="*/ 1442632 h 2371782"/>
              <a:gd name="connsiteX26" fmla="*/ 323183 w 1162309"/>
              <a:gd name="connsiteY26" fmla="*/ 1273290 h 2371782"/>
              <a:gd name="connsiteX27" fmla="*/ 364084 w 1162309"/>
              <a:gd name="connsiteY27" fmla="*/ 1139391 h 2371782"/>
              <a:gd name="connsiteX28" fmla="*/ 373988 w 1162309"/>
              <a:gd name="connsiteY28" fmla="*/ 1127388 h 2371782"/>
              <a:gd name="connsiteX29" fmla="*/ 379571 w 1162309"/>
              <a:gd name="connsiteY29" fmla="*/ 1097064 h 2371782"/>
              <a:gd name="connsiteX30" fmla="*/ 181795 w 1162309"/>
              <a:gd name="connsiteY30" fmla="*/ 1349755 h 2371782"/>
              <a:gd name="connsiteX31" fmla="*/ 39022 w 1162309"/>
              <a:gd name="connsiteY31" fmla="*/ 1367161 h 2371782"/>
              <a:gd name="connsiteX32" fmla="*/ 39023 w 1162309"/>
              <a:gd name="connsiteY32" fmla="*/ 1367160 h 2371782"/>
              <a:gd name="connsiteX33" fmla="*/ 21618 w 1162309"/>
              <a:gd name="connsiteY33" fmla="*/ 1224388 h 2371782"/>
              <a:gd name="connsiteX34" fmla="*/ 457958 w 1162309"/>
              <a:gd name="connsiteY34" fmla="*/ 666890 h 2371782"/>
              <a:gd name="connsiteX35" fmla="*/ 475580 w 1162309"/>
              <a:gd name="connsiteY35" fmla="*/ 651819 h 2371782"/>
              <a:gd name="connsiteX36" fmla="*/ 485964 w 1162309"/>
              <a:gd name="connsiteY36" fmla="*/ 632021 h 2371782"/>
              <a:gd name="connsiteX37" fmla="*/ 672148 w 1162309"/>
              <a:gd name="connsiteY37" fmla="*/ 516738 h 2371782"/>
              <a:gd name="connsiteX38" fmla="*/ 844124 w 1162309"/>
              <a:gd name="connsiteY38" fmla="*/ 0 h 2371782"/>
              <a:gd name="connsiteX39" fmla="*/ 1083610 w 1162309"/>
              <a:gd name="connsiteY39" fmla="*/ 239486 h 2371782"/>
              <a:gd name="connsiteX40" fmla="*/ 844124 w 1162309"/>
              <a:gd name="connsiteY40" fmla="*/ 478972 h 2371782"/>
              <a:gd name="connsiteX41" fmla="*/ 604638 w 1162309"/>
              <a:gd name="connsiteY41" fmla="*/ 239486 h 2371782"/>
              <a:gd name="connsiteX42" fmla="*/ 844124 w 1162309"/>
              <a:gd name="connsiteY42" fmla="*/ 0 h 237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309" h="2371782">
                <a:moveTo>
                  <a:pt x="672148" y="516738"/>
                </a:moveTo>
                <a:cubicBezTo>
                  <a:pt x="697541" y="513690"/>
                  <a:pt x="723817" y="514367"/>
                  <a:pt x="750293" y="519242"/>
                </a:cubicBezTo>
                <a:cubicBezTo>
                  <a:pt x="891496" y="545240"/>
                  <a:pt x="984889" y="680783"/>
                  <a:pt x="958891" y="821986"/>
                </a:cubicBezTo>
                <a:lnTo>
                  <a:pt x="879342" y="1254050"/>
                </a:lnTo>
                <a:cubicBezTo>
                  <a:pt x="876093" y="1271700"/>
                  <a:pt x="871131" y="1288603"/>
                  <a:pt x="864661" y="1304620"/>
                </a:cubicBezTo>
                <a:lnTo>
                  <a:pt x="849417" y="1333684"/>
                </a:lnTo>
                <a:lnTo>
                  <a:pt x="1040572" y="1378798"/>
                </a:lnTo>
                <a:lnTo>
                  <a:pt x="1063212" y="1389207"/>
                </a:lnTo>
                <a:lnTo>
                  <a:pt x="1086576" y="1393925"/>
                </a:lnTo>
                <a:cubicBezTo>
                  <a:pt x="1131081" y="1412749"/>
                  <a:pt x="1162309" y="1456817"/>
                  <a:pt x="1162309" y="1508179"/>
                </a:cubicBezTo>
                <a:cubicBezTo>
                  <a:pt x="1162309" y="1681492"/>
                  <a:pt x="1162308" y="1854805"/>
                  <a:pt x="1162308" y="2028118"/>
                </a:cubicBezTo>
                <a:cubicBezTo>
                  <a:pt x="1162308" y="2096601"/>
                  <a:pt x="1106792" y="2152117"/>
                  <a:pt x="1038309" y="2152117"/>
                </a:cubicBezTo>
                <a:lnTo>
                  <a:pt x="1038310" y="2152116"/>
                </a:lnTo>
                <a:cubicBezTo>
                  <a:pt x="969827" y="2152116"/>
                  <a:pt x="914311" y="2096600"/>
                  <a:pt x="914311" y="2028117"/>
                </a:cubicBezTo>
                <a:lnTo>
                  <a:pt x="914311" y="1603810"/>
                </a:lnTo>
                <a:lnTo>
                  <a:pt x="689890" y="1550846"/>
                </a:lnTo>
                <a:lnTo>
                  <a:pt x="686303" y="1563790"/>
                </a:lnTo>
                <a:cubicBezTo>
                  <a:pt x="561115" y="1810483"/>
                  <a:pt x="435927" y="2057176"/>
                  <a:pt x="310740" y="2303870"/>
                </a:cubicBezTo>
                <a:cubicBezTo>
                  <a:pt x="279750" y="2364939"/>
                  <a:pt x="205121" y="2389323"/>
                  <a:pt x="144051" y="2358333"/>
                </a:cubicBezTo>
                <a:lnTo>
                  <a:pt x="144052" y="2358332"/>
                </a:lnTo>
                <a:cubicBezTo>
                  <a:pt x="82983" y="2327342"/>
                  <a:pt x="58599" y="2252713"/>
                  <a:pt x="89589" y="2191643"/>
                </a:cubicBezTo>
                <a:lnTo>
                  <a:pt x="447267" y="1486805"/>
                </a:lnTo>
                <a:lnTo>
                  <a:pt x="432834" y="1480169"/>
                </a:lnTo>
                <a:cubicBezTo>
                  <a:pt x="423086" y="1473033"/>
                  <a:pt x="414509" y="1464552"/>
                  <a:pt x="407309" y="1455064"/>
                </a:cubicBezTo>
                <a:lnTo>
                  <a:pt x="404653" y="1450269"/>
                </a:lnTo>
                <a:lnTo>
                  <a:pt x="393327" y="1442632"/>
                </a:lnTo>
                <a:cubicBezTo>
                  <a:pt x="349988" y="1399294"/>
                  <a:pt x="323183" y="1339422"/>
                  <a:pt x="323183" y="1273290"/>
                </a:cubicBezTo>
                <a:cubicBezTo>
                  <a:pt x="323183" y="1223691"/>
                  <a:pt x="338261" y="1177614"/>
                  <a:pt x="364084" y="1139391"/>
                </a:cubicBezTo>
                <a:lnTo>
                  <a:pt x="373988" y="1127388"/>
                </a:lnTo>
                <a:lnTo>
                  <a:pt x="379571" y="1097064"/>
                </a:lnTo>
                <a:lnTo>
                  <a:pt x="181795" y="1349755"/>
                </a:lnTo>
                <a:cubicBezTo>
                  <a:pt x="147175" y="1393987"/>
                  <a:pt x="83254" y="1401780"/>
                  <a:pt x="39022" y="1367161"/>
                </a:cubicBezTo>
                <a:lnTo>
                  <a:pt x="39023" y="1367160"/>
                </a:lnTo>
                <a:cubicBezTo>
                  <a:pt x="-5209" y="1332541"/>
                  <a:pt x="-13001" y="1268620"/>
                  <a:pt x="21618" y="1224388"/>
                </a:cubicBezTo>
                <a:lnTo>
                  <a:pt x="457958" y="666890"/>
                </a:lnTo>
                <a:lnTo>
                  <a:pt x="475580" y="651819"/>
                </a:lnTo>
                <a:lnTo>
                  <a:pt x="485964" y="632021"/>
                </a:lnTo>
                <a:cubicBezTo>
                  <a:pt x="527745" y="568557"/>
                  <a:pt x="595970" y="525883"/>
                  <a:pt x="672148" y="516738"/>
                </a:cubicBezTo>
                <a:close/>
                <a:moveTo>
                  <a:pt x="844124" y="0"/>
                </a:moveTo>
                <a:cubicBezTo>
                  <a:pt x="976388" y="0"/>
                  <a:pt x="1083610" y="107222"/>
                  <a:pt x="1083610" y="239486"/>
                </a:cubicBezTo>
                <a:cubicBezTo>
                  <a:pt x="1083610" y="371750"/>
                  <a:pt x="976388" y="478972"/>
                  <a:pt x="844124" y="478972"/>
                </a:cubicBezTo>
                <a:cubicBezTo>
                  <a:pt x="711860" y="478972"/>
                  <a:pt x="604638" y="371750"/>
                  <a:pt x="604638" y="239486"/>
                </a:cubicBezTo>
                <a:cubicBezTo>
                  <a:pt x="604638" y="107222"/>
                  <a:pt x="711860" y="0"/>
                  <a:pt x="8441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053776" y="2093952"/>
            <a:ext cx="4985823" cy="440120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latin typeface="Roboto Condensed Light" panose="02000000000000000000" pitchFamily="2" charset="0"/>
                <a:ea typeface="Roboto Condensed Light" panose="02000000000000000000" pitchFamily="2" charset="0"/>
              </a:rPr>
              <a:t>Variety of online resources for individuals, families, lodges, workplaces, and nations</a:t>
            </a:r>
          </a:p>
          <a:p>
            <a:pPr marL="285750" indent="-285750">
              <a:buFont typeface="Wingdings" panose="05000000000000000000" pitchFamily="2" charset="2"/>
              <a:buChar char="Ø"/>
            </a:pPr>
            <a:endParaRPr lang="en-US" sz="200" dirty="0" smtClean="0">
              <a:latin typeface="Roboto Condensed Light" panose="02000000000000000000" pitchFamily="2" charset="0"/>
              <a:ea typeface="Roboto Condensed Light" panose="02000000000000000000" pitchFamily="2" charset="0"/>
            </a:endParaRPr>
          </a:p>
          <a:p>
            <a:pPr marL="342900" indent="-342900">
              <a:buFont typeface="Wingdings" panose="05000000000000000000" pitchFamily="2" charset="2"/>
              <a:buChar char="Ø"/>
            </a:pPr>
            <a:r>
              <a:rPr lang="en-US" sz="2000" dirty="0" smtClean="0">
                <a:latin typeface="Roboto Condensed Light" panose="02000000000000000000" pitchFamily="2" charset="0"/>
                <a:ea typeface="Roboto Condensed Light" panose="02000000000000000000" pitchFamily="2" charset="0"/>
              </a:rPr>
              <a:t>Develops useful material with input from more than 4 dozen participants and 20 Grand Lodges</a:t>
            </a:r>
          </a:p>
          <a:p>
            <a:pPr marL="171450" indent="-171450">
              <a:buFont typeface="Wingdings" panose="05000000000000000000" pitchFamily="2" charset="2"/>
              <a:buChar char="Ø"/>
            </a:pPr>
            <a:endParaRPr lang="en-US" sz="200" dirty="0" smtClean="0">
              <a:latin typeface="Roboto Condensed Light" panose="02000000000000000000" pitchFamily="2" charset="0"/>
              <a:ea typeface="Roboto Condensed Light" panose="02000000000000000000" pitchFamily="2" charset="0"/>
            </a:endParaRPr>
          </a:p>
          <a:p>
            <a:pPr marL="342900" indent="-342900">
              <a:buFont typeface="Wingdings" panose="05000000000000000000" pitchFamily="2" charset="2"/>
              <a:buChar char="Ø"/>
            </a:pPr>
            <a:r>
              <a:rPr lang="en-US" sz="2000" dirty="0" smtClean="0">
                <a:latin typeface="Roboto Condensed Light" panose="02000000000000000000" pitchFamily="2" charset="0"/>
                <a:ea typeface="Roboto Condensed Light" panose="02000000000000000000" pitchFamily="2" charset="0"/>
              </a:rPr>
              <a:t>We have recruited and trained Ambassadors from countries world-wide</a:t>
            </a:r>
          </a:p>
          <a:p>
            <a:pPr marL="285750" indent="-285750">
              <a:buFont typeface="Wingdings" panose="05000000000000000000" pitchFamily="2" charset="2"/>
              <a:buChar char="Ø"/>
            </a:pPr>
            <a:endParaRPr lang="en-US" sz="1400" dirty="0" smtClean="0">
              <a:latin typeface="Roboto Condensed Light" panose="02000000000000000000" pitchFamily="2" charset="0"/>
              <a:ea typeface="Roboto Condensed Light" panose="02000000000000000000" pitchFamily="2" charset="0"/>
            </a:endParaRPr>
          </a:p>
          <a:p>
            <a:pPr marL="342900" indent="-342900">
              <a:buFont typeface="Wingdings" panose="05000000000000000000" pitchFamily="2" charset="2"/>
              <a:buChar char="Ø"/>
            </a:pPr>
            <a:r>
              <a:rPr lang="en-US" sz="2000" dirty="0" smtClean="0">
                <a:latin typeface="Roboto Condensed Light" panose="02000000000000000000" pitchFamily="2" charset="0"/>
                <a:ea typeface="Roboto Condensed Light" panose="02000000000000000000" pitchFamily="2" charset="0"/>
              </a:rPr>
              <a:t>We have developed a Civility Scorecard</a:t>
            </a:r>
          </a:p>
          <a:p>
            <a:pPr marL="171450" indent="-171450">
              <a:buFont typeface="Wingdings" panose="05000000000000000000" pitchFamily="2" charset="2"/>
              <a:buChar char="Ø"/>
            </a:pPr>
            <a:endParaRPr lang="en-US" sz="800" dirty="0" smtClean="0">
              <a:latin typeface="Roboto Condensed Light" panose="02000000000000000000" pitchFamily="2" charset="0"/>
              <a:ea typeface="Roboto Condensed Light" panose="02000000000000000000" pitchFamily="2" charset="0"/>
            </a:endParaRPr>
          </a:p>
          <a:p>
            <a:pPr marL="285750" indent="-285750">
              <a:buFont typeface="Wingdings" panose="05000000000000000000" pitchFamily="2" charset="2"/>
              <a:buChar char="Ø"/>
            </a:pPr>
            <a:endParaRPr lang="en-US" sz="1400" dirty="0" smtClean="0">
              <a:latin typeface="Roboto Condensed Light" panose="02000000000000000000" pitchFamily="2" charset="0"/>
              <a:ea typeface="Roboto Condensed Light" panose="02000000000000000000" pitchFamily="2" charset="0"/>
            </a:endParaRPr>
          </a:p>
          <a:p>
            <a:pPr marL="342900" indent="-342900">
              <a:buFont typeface="Wingdings" panose="05000000000000000000" pitchFamily="2" charset="2"/>
              <a:buChar char="Ø"/>
            </a:pPr>
            <a:r>
              <a:rPr lang="en-US" sz="2000" dirty="0" smtClean="0">
                <a:latin typeface="Roboto Condensed Light" panose="02000000000000000000" pitchFamily="2" charset="0"/>
                <a:ea typeface="Roboto Condensed Light" panose="02000000000000000000" pitchFamily="2" charset="0"/>
              </a:rPr>
              <a:t>Social Media Presence</a:t>
            </a:r>
          </a:p>
          <a:p>
            <a:pPr lvl="1"/>
            <a:r>
              <a:rPr lang="en-US" sz="2000" dirty="0" smtClean="0">
                <a:latin typeface="Roboto Condensed Light" panose="02000000000000000000" pitchFamily="2" charset="0"/>
                <a:ea typeface="Roboto Condensed Light" panose="02000000000000000000" pitchFamily="2" charset="0"/>
              </a:rPr>
              <a:t>-MasonicCivility.org and Facebook Group</a:t>
            </a:r>
          </a:p>
          <a:p>
            <a:pPr marL="800100" lvl="1" indent="-342900">
              <a:buFont typeface="Wingdings" panose="05000000000000000000" pitchFamily="2" charset="2"/>
              <a:buChar char="Ø"/>
            </a:pPr>
            <a:endParaRPr lang="en-US" sz="2000" dirty="0" smtClean="0">
              <a:latin typeface="Roboto Condensed Light" panose="02000000000000000000" pitchFamily="2" charset="0"/>
              <a:ea typeface="Roboto Condensed Light" panose="02000000000000000000" pitchFamily="2" charset="0"/>
            </a:endParaRPr>
          </a:p>
          <a:p>
            <a:pPr marL="342900" indent="-342900">
              <a:buFont typeface="Wingdings" panose="05000000000000000000" pitchFamily="2" charset="2"/>
              <a:buChar char="Ø"/>
            </a:pPr>
            <a:r>
              <a:rPr lang="en-US" sz="2000" dirty="0" smtClean="0">
                <a:latin typeface="Roboto Condensed Light" panose="02000000000000000000" pitchFamily="2" charset="0"/>
                <a:ea typeface="Roboto Condensed Light" panose="02000000000000000000" pitchFamily="2" charset="0"/>
              </a:rPr>
              <a:t>Take The Challenge</a:t>
            </a:r>
            <a:endParaRPr lang="en-US" sz="2000" dirty="0">
              <a:latin typeface="Roboto Condensed Light" panose="02000000000000000000" pitchFamily="2" charset="0"/>
              <a:ea typeface="Roboto Condensed Light" panose="02000000000000000000" pitchFamily="2" charset="0"/>
            </a:endParaRPr>
          </a:p>
        </p:txBody>
      </p:sp>
      <p:sp>
        <p:nvSpPr>
          <p:cNvPr id="17" name="Freeform 16"/>
          <p:cNvSpPr/>
          <p:nvPr/>
        </p:nvSpPr>
        <p:spPr>
          <a:xfrm>
            <a:off x="-1746091" y="4792175"/>
            <a:ext cx="1162309" cy="2371782"/>
          </a:xfrm>
          <a:custGeom>
            <a:avLst/>
            <a:gdLst>
              <a:gd name="connsiteX0" fmla="*/ 672148 w 1162309"/>
              <a:gd name="connsiteY0" fmla="*/ 516738 h 2371782"/>
              <a:gd name="connsiteX1" fmla="*/ 750293 w 1162309"/>
              <a:gd name="connsiteY1" fmla="*/ 519242 h 2371782"/>
              <a:gd name="connsiteX2" fmla="*/ 958891 w 1162309"/>
              <a:gd name="connsiteY2" fmla="*/ 821986 h 2371782"/>
              <a:gd name="connsiteX3" fmla="*/ 879342 w 1162309"/>
              <a:gd name="connsiteY3" fmla="*/ 1254050 h 2371782"/>
              <a:gd name="connsiteX4" fmla="*/ 864661 w 1162309"/>
              <a:gd name="connsiteY4" fmla="*/ 1304620 h 2371782"/>
              <a:gd name="connsiteX5" fmla="*/ 849417 w 1162309"/>
              <a:gd name="connsiteY5" fmla="*/ 1333684 h 2371782"/>
              <a:gd name="connsiteX6" fmla="*/ 1040572 w 1162309"/>
              <a:gd name="connsiteY6" fmla="*/ 1378798 h 2371782"/>
              <a:gd name="connsiteX7" fmla="*/ 1063212 w 1162309"/>
              <a:gd name="connsiteY7" fmla="*/ 1389207 h 2371782"/>
              <a:gd name="connsiteX8" fmla="*/ 1086576 w 1162309"/>
              <a:gd name="connsiteY8" fmla="*/ 1393925 h 2371782"/>
              <a:gd name="connsiteX9" fmla="*/ 1162309 w 1162309"/>
              <a:gd name="connsiteY9" fmla="*/ 1508179 h 2371782"/>
              <a:gd name="connsiteX10" fmla="*/ 1162308 w 1162309"/>
              <a:gd name="connsiteY10" fmla="*/ 2028118 h 2371782"/>
              <a:gd name="connsiteX11" fmla="*/ 1038309 w 1162309"/>
              <a:gd name="connsiteY11" fmla="*/ 2152117 h 2371782"/>
              <a:gd name="connsiteX12" fmla="*/ 1038310 w 1162309"/>
              <a:gd name="connsiteY12" fmla="*/ 2152116 h 2371782"/>
              <a:gd name="connsiteX13" fmla="*/ 914311 w 1162309"/>
              <a:gd name="connsiteY13" fmla="*/ 2028117 h 2371782"/>
              <a:gd name="connsiteX14" fmla="*/ 914311 w 1162309"/>
              <a:gd name="connsiteY14" fmla="*/ 1603810 h 2371782"/>
              <a:gd name="connsiteX15" fmla="*/ 689890 w 1162309"/>
              <a:gd name="connsiteY15" fmla="*/ 1550846 h 2371782"/>
              <a:gd name="connsiteX16" fmla="*/ 686303 w 1162309"/>
              <a:gd name="connsiteY16" fmla="*/ 1563790 h 2371782"/>
              <a:gd name="connsiteX17" fmla="*/ 310740 w 1162309"/>
              <a:gd name="connsiteY17" fmla="*/ 2303870 h 2371782"/>
              <a:gd name="connsiteX18" fmla="*/ 144051 w 1162309"/>
              <a:gd name="connsiteY18" fmla="*/ 2358333 h 2371782"/>
              <a:gd name="connsiteX19" fmla="*/ 144052 w 1162309"/>
              <a:gd name="connsiteY19" fmla="*/ 2358332 h 2371782"/>
              <a:gd name="connsiteX20" fmla="*/ 89589 w 1162309"/>
              <a:gd name="connsiteY20" fmla="*/ 2191643 h 2371782"/>
              <a:gd name="connsiteX21" fmla="*/ 447267 w 1162309"/>
              <a:gd name="connsiteY21" fmla="*/ 1486805 h 2371782"/>
              <a:gd name="connsiteX22" fmla="*/ 432834 w 1162309"/>
              <a:gd name="connsiteY22" fmla="*/ 1480169 h 2371782"/>
              <a:gd name="connsiteX23" fmla="*/ 407309 w 1162309"/>
              <a:gd name="connsiteY23" fmla="*/ 1455064 h 2371782"/>
              <a:gd name="connsiteX24" fmla="*/ 404653 w 1162309"/>
              <a:gd name="connsiteY24" fmla="*/ 1450269 h 2371782"/>
              <a:gd name="connsiteX25" fmla="*/ 393327 w 1162309"/>
              <a:gd name="connsiteY25" fmla="*/ 1442632 h 2371782"/>
              <a:gd name="connsiteX26" fmla="*/ 323183 w 1162309"/>
              <a:gd name="connsiteY26" fmla="*/ 1273290 h 2371782"/>
              <a:gd name="connsiteX27" fmla="*/ 364084 w 1162309"/>
              <a:gd name="connsiteY27" fmla="*/ 1139391 h 2371782"/>
              <a:gd name="connsiteX28" fmla="*/ 373988 w 1162309"/>
              <a:gd name="connsiteY28" fmla="*/ 1127388 h 2371782"/>
              <a:gd name="connsiteX29" fmla="*/ 379571 w 1162309"/>
              <a:gd name="connsiteY29" fmla="*/ 1097064 h 2371782"/>
              <a:gd name="connsiteX30" fmla="*/ 181795 w 1162309"/>
              <a:gd name="connsiteY30" fmla="*/ 1349755 h 2371782"/>
              <a:gd name="connsiteX31" fmla="*/ 39022 w 1162309"/>
              <a:gd name="connsiteY31" fmla="*/ 1367161 h 2371782"/>
              <a:gd name="connsiteX32" fmla="*/ 39023 w 1162309"/>
              <a:gd name="connsiteY32" fmla="*/ 1367160 h 2371782"/>
              <a:gd name="connsiteX33" fmla="*/ 21618 w 1162309"/>
              <a:gd name="connsiteY33" fmla="*/ 1224388 h 2371782"/>
              <a:gd name="connsiteX34" fmla="*/ 457958 w 1162309"/>
              <a:gd name="connsiteY34" fmla="*/ 666890 h 2371782"/>
              <a:gd name="connsiteX35" fmla="*/ 475580 w 1162309"/>
              <a:gd name="connsiteY35" fmla="*/ 651819 h 2371782"/>
              <a:gd name="connsiteX36" fmla="*/ 485964 w 1162309"/>
              <a:gd name="connsiteY36" fmla="*/ 632021 h 2371782"/>
              <a:gd name="connsiteX37" fmla="*/ 672148 w 1162309"/>
              <a:gd name="connsiteY37" fmla="*/ 516738 h 2371782"/>
              <a:gd name="connsiteX38" fmla="*/ 844124 w 1162309"/>
              <a:gd name="connsiteY38" fmla="*/ 0 h 2371782"/>
              <a:gd name="connsiteX39" fmla="*/ 1083610 w 1162309"/>
              <a:gd name="connsiteY39" fmla="*/ 239486 h 2371782"/>
              <a:gd name="connsiteX40" fmla="*/ 844124 w 1162309"/>
              <a:gd name="connsiteY40" fmla="*/ 478972 h 2371782"/>
              <a:gd name="connsiteX41" fmla="*/ 604638 w 1162309"/>
              <a:gd name="connsiteY41" fmla="*/ 239486 h 2371782"/>
              <a:gd name="connsiteX42" fmla="*/ 844124 w 1162309"/>
              <a:gd name="connsiteY42" fmla="*/ 0 h 237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309" h="2371782">
                <a:moveTo>
                  <a:pt x="672148" y="516738"/>
                </a:moveTo>
                <a:cubicBezTo>
                  <a:pt x="697541" y="513690"/>
                  <a:pt x="723817" y="514367"/>
                  <a:pt x="750293" y="519242"/>
                </a:cubicBezTo>
                <a:cubicBezTo>
                  <a:pt x="891496" y="545240"/>
                  <a:pt x="984889" y="680783"/>
                  <a:pt x="958891" y="821986"/>
                </a:cubicBezTo>
                <a:lnTo>
                  <a:pt x="879342" y="1254050"/>
                </a:lnTo>
                <a:cubicBezTo>
                  <a:pt x="876093" y="1271700"/>
                  <a:pt x="871131" y="1288603"/>
                  <a:pt x="864661" y="1304620"/>
                </a:cubicBezTo>
                <a:lnTo>
                  <a:pt x="849417" y="1333684"/>
                </a:lnTo>
                <a:lnTo>
                  <a:pt x="1040572" y="1378798"/>
                </a:lnTo>
                <a:lnTo>
                  <a:pt x="1063212" y="1389207"/>
                </a:lnTo>
                <a:lnTo>
                  <a:pt x="1086576" y="1393925"/>
                </a:lnTo>
                <a:cubicBezTo>
                  <a:pt x="1131081" y="1412749"/>
                  <a:pt x="1162309" y="1456817"/>
                  <a:pt x="1162309" y="1508179"/>
                </a:cubicBezTo>
                <a:cubicBezTo>
                  <a:pt x="1162309" y="1681492"/>
                  <a:pt x="1162308" y="1854805"/>
                  <a:pt x="1162308" y="2028118"/>
                </a:cubicBezTo>
                <a:cubicBezTo>
                  <a:pt x="1162308" y="2096601"/>
                  <a:pt x="1106792" y="2152117"/>
                  <a:pt x="1038309" y="2152117"/>
                </a:cubicBezTo>
                <a:lnTo>
                  <a:pt x="1038310" y="2152116"/>
                </a:lnTo>
                <a:cubicBezTo>
                  <a:pt x="969827" y="2152116"/>
                  <a:pt x="914311" y="2096600"/>
                  <a:pt x="914311" y="2028117"/>
                </a:cubicBezTo>
                <a:lnTo>
                  <a:pt x="914311" y="1603810"/>
                </a:lnTo>
                <a:lnTo>
                  <a:pt x="689890" y="1550846"/>
                </a:lnTo>
                <a:lnTo>
                  <a:pt x="686303" y="1563790"/>
                </a:lnTo>
                <a:cubicBezTo>
                  <a:pt x="561115" y="1810483"/>
                  <a:pt x="435927" y="2057176"/>
                  <a:pt x="310740" y="2303870"/>
                </a:cubicBezTo>
                <a:cubicBezTo>
                  <a:pt x="279750" y="2364939"/>
                  <a:pt x="205121" y="2389323"/>
                  <a:pt x="144051" y="2358333"/>
                </a:cubicBezTo>
                <a:lnTo>
                  <a:pt x="144052" y="2358332"/>
                </a:lnTo>
                <a:cubicBezTo>
                  <a:pt x="82983" y="2327342"/>
                  <a:pt x="58599" y="2252713"/>
                  <a:pt x="89589" y="2191643"/>
                </a:cubicBezTo>
                <a:lnTo>
                  <a:pt x="447267" y="1486805"/>
                </a:lnTo>
                <a:lnTo>
                  <a:pt x="432834" y="1480169"/>
                </a:lnTo>
                <a:cubicBezTo>
                  <a:pt x="423086" y="1473033"/>
                  <a:pt x="414509" y="1464552"/>
                  <a:pt x="407309" y="1455064"/>
                </a:cubicBezTo>
                <a:lnTo>
                  <a:pt x="404653" y="1450269"/>
                </a:lnTo>
                <a:lnTo>
                  <a:pt x="393327" y="1442632"/>
                </a:lnTo>
                <a:cubicBezTo>
                  <a:pt x="349988" y="1399294"/>
                  <a:pt x="323183" y="1339422"/>
                  <a:pt x="323183" y="1273290"/>
                </a:cubicBezTo>
                <a:cubicBezTo>
                  <a:pt x="323183" y="1223691"/>
                  <a:pt x="338261" y="1177614"/>
                  <a:pt x="364084" y="1139391"/>
                </a:cubicBezTo>
                <a:lnTo>
                  <a:pt x="373988" y="1127388"/>
                </a:lnTo>
                <a:lnTo>
                  <a:pt x="379571" y="1097064"/>
                </a:lnTo>
                <a:lnTo>
                  <a:pt x="181795" y="1349755"/>
                </a:lnTo>
                <a:cubicBezTo>
                  <a:pt x="147175" y="1393987"/>
                  <a:pt x="83254" y="1401780"/>
                  <a:pt x="39022" y="1367161"/>
                </a:cubicBezTo>
                <a:lnTo>
                  <a:pt x="39023" y="1367160"/>
                </a:lnTo>
                <a:cubicBezTo>
                  <a:pt x="-5209" y="1332541"/>
                  <a:pt x="-13001" y="1268620"/>
                  <a:pt x="21618" y="1224388"/>
                </a:cubicBezTo>
                <a:lnTo>
                  <a:pt x="457958" y="666890"/>
                </a:lnTo>
                <a:lnTo>
                  <a:pt x="475580" y="651819"/>
                </a:lnTo>
                <a:lnTo>
                  <a:pt x="485964" y="632021"/>
                </a:lnTo>
                <a:cubicBezTo>
                  <a:pt x="527745" y="568557"/>
                  <a:pt x="595970" y="525883"/>
                  <a:pt x="672148" y="516738"/>
                </a:cubicBezTo>
                <a:close/>
                <a:moveTo>
                  <a:pt x="844124" y="0"/>
                </a:moveTo>
                <a:cubicBezTo>
                  <a:pt x="976388" y="0"/>
                  <a:pt x="1083610" y="107222"/>
                  <a:pt x="1083610" y="239486"/>
                </a:cubicBezTo>
                <a:cubicBezTo>
                  <a:pt x="1083610" y="371750"/>
                  <a:pt x="976388" y="478972"/>
                  <a:pt x="844124" y="478972"/>
                </a:cubicBezTo>
                <a:cubicBezTo>
                  <a:pt x="711860" y="478972"/>
                  <a:pt x="604638" y="371750"/>
                  <a:pt x="604638" y="239486"/>
                </a:cubicBezTo>
                <a:cubicBezTo>
                  <a:pt x="604638" y="107222"/>
                  <a:pt x="711860" y="0"/>
                  <a:pt x="844124"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339101" y="5156634"/>
            <a:ext cx="1162309" cy="2371782"/>
          </a:xfrm>
          <a:custGeom>
            <a:avLst/>
            <a:gdLst>
              <a:gd name="connsiteX0" fmla="*/ 672148 w 1162309"/>
              <a:gd name="connsiteY0" fmla="*/ 516738 h 2371782"/>
              <a:gd name="connsiteX1" fmla="*/ 750293 w 1162309"/>
              <a:gd name="connsiteY1" fmla="*/ 519242 h 2371782"/>
              <a:gd name="connsiteX2" fmla="*/ 958891 w 1162309"/>
              <a:gd name="connsiteY2" fmla="*/ 821986 h 2371782"/>
              <a:gd name="connsiteX3" fmla="*/ 879342 w 1162309"/>
              <a:gd name="connsiteY3" fmla="*/ 1254050 h 2371782"/>
              <a:gd name="connsiteX4" fmla="*/ 864661 w 1162309"/>
              <a:gd name="connsiteY4" fmla="*/ 1304620 h 2371782"/>
              <a:gd name="connsiteX5" fmla="*/ 849417 w 1162309"/>
              <a:gd name="connsiteY5" fmla="*/ 1333684 h 2371782"/>
              <a:gd name="connsiteX6" fmla="*/ 1040572 w 1162309"/>
              <a:gd name="connsiteY6" fmla="*/ 1378798 h 2371782"/>
              <a:gd name="connsiteX7" fmla="*/ 1063212 w 1162309"/>
              <a:gd name="connsiteY7" fmla="*/ 1389207 h 2371782"/>
              <a:gd name="connsiteX8" fmla="*/ 1086576 w 1162309"/>
              <a:gd name="connsiteY8" fmla="*/ 1393925 h 2371782"/>
              <a:gd name="connsiteX9" fmla="*/ 1162309 w 1162309"/>
              <a:gd name="connsiteY9" fmla="*/ 1508179 h 2371782"/>
              <a:gd name="connsiteX10" fmla="*/ 1162308 w 1162309"/>
              <a:gd name="connsiteY10" fmla="*/ 2028118 h 2371782"/>
              <a:gd name="connsiteX11" fmla="*/ 1038309 w 1162309"/>
              <a:gd name="connsiteY11" fmla="*/ 2152117 h 2371782"/>
              <a:gd name="connsiteX12" fmla="*/ 1038310 w 1162309"/>
              <a:gd name="connsiteY12" fmla="*/ 2152116 h 2371782"/>
              <a:gd name="connsiteX13" fmla="*/ 914311 w 1162309"/>
              <a:gd name="connsiteY13" fmla="*/ 2028117 h 2371782"/>
              <a:gd name="connsiteX14" fmla="*/ 914311 w 1162309"/>
              <a:gd name="connsiteY14" fmla="*/ 1603810 h 2371782"/>
              <a:gd name="connsiteX15" fmla="*/ 689890 w 1162309"/>
              <a:gd name="connsiteY15" fmla="*/ 1550846 h 2371782"/>
              <a:gd name="connsiteX16" fmla="*/ 686303 w 1162309"/>
              <a:gd name="connsiteY16" fmla="*/ 1563790 h 2371782"/>
              <a:gd name="connsiteX17" fmla="*/ 310740 w 1162309"/>
              <a:gd name="connsiteY17" fmla="*/ 2303870 h 2371782"/>
              <a:gd name="connsiteX18" fmla="*/ 144051 w 1162309"/>
              <a:gd name="connsiteY18" fmla="*/ 2358333 h 2371782"/>
              <a:gd name="connsiteX19" fmla="*/ 144052 w 1162309"/>
              <a:gd name="connsiteY19" fmla="*/ 2358332 h 2371782"/>
              <a:gd name="connsiteX20" fmla="*/ 89589 w 1162309"/>
              <a:gd name="connsiteY20" fmla="*/ 2191643 h 2371782"/>
              <a:gd name="connsiteX21" fmla="*/ 447267 w 1162309"/>
              <a:gd name="connsiteY21" fmla="*/ 1486805 h 2371782"/>
              <a:gd name="connsiteX22" fmla="*/ 432834 w 1162309"/>
              <a:gd name="connsiteY22" fmla="*/ 1480169 h 2371782"/>
              <a:gd name="connsiteX23" fmla="*/ 407309 w 1162309"/>
              <a:gd name="connsiteY23" fmla="*/ 1455064 h 2371782"/>
              <a:gd name="connsiteX24" fmla="*/ 404653 w 1162309"/>
              <a:gd name="connsiteY24" fmla="*/ 1450269 h 2371782"/>
              <a:gd name="connsiteX25" fmla="*/ 393327 w 1162309"/>
              <a:gd name="connsiteY25" fmla="*/ 1442632 h 2371782"/>
              <a:gd name="connsiteX26" fmla="*/ 323183 w 1162309"/>
              <a:gd name="connsiteY26" fmla="*/ 1273290 h 2371782"/>
              <a:gd name="connsiteX27" fmla="*/ 364084 w 1162309"/>
              <a:gd name="connsiteY27" fmla="*/ 1139391 h 2371782"/>
              <a:gd name="connsiteX28" fmla="*/ 373988 w 1162309"/>
              <a:gd name="connsiteY28" fmla="*/ 1127388 h 2371782"/>
              <a:gd name="connsiteX29" fmla="*/ 379571 w 1162309"/>
              <a:gd name="connsiteY29" fmla="*/ 1097064 h 2371782"/>
              <a:gd name="connsiteX30" fmla="*/ 181795 w 1162309"/>
              <a:gd name="connsiteY30" fmla="*/ 1349755 h 2371782"/>
              <a:gd name="connsiteX31" fmla="*/ 39022 w 1162309"/>
              <a:gd name="connsiteY31" fmla="*/ 1367161 h 2371782"/>
              <a:gd name="connsiteX32" fmla="*/ 39023 w 1162309"/>
              <a:gd name="connsiteY32" fmla="*/ 1367160 h 2371782"/>
              <a:gd name="connsiteX33" fmla="*/ 21618 w 1162309"/>
              <a:gd name="connsiteY33" fmla="*/ 1224388 h 2371782"/>
              <a:gd name="connsiteX34" fmla="*/ 457958 w 1162309"/>
              <a:gd name="connsiteY34" fmla="*/ 666890 h 2371782"/>
              <a:gd name="connsiteX35" fmla="*/ 475580 w 1162309"/>
              <a:gd name="connsiteY35" fmla="*/ 651819 h 2371782"/>
              <a:gd name="connsiteX36" fmla="*/ 485964 w 1162309"/>
              <a:gd name="connsiteY36" fmla="*/ 632021 h 2371782"/>
              <a:gd name="connsiteX37" fmla="*/ 672148 w 1162309"/>
              <a:gd name="connsiteY37" fmla="*/ 516738 h 2371782"/>
              <a:gd name="connsiteX38" fmla="*/ 844124 w 1162309"/>
              <a:gd name="connsiteY38" fmla="*/ 0 h 2371782"/>
              <a:gd name="connsiteX39" fmla="*/ 1083610 w 1162309"/>
              <a:gd name="connsiteY39" fmla="*/ 239486 h 2371782"/>
              <a:gd name="connsiteX40" fmla="*/ 844124 w 1162309"/>
              <a:gd name="connsiteY40" fmla="*/ 478972 h 2371782"/>
              <a:gd name="connsiteX41" fmla="*/ 604638 w 1162309"/>
              <a:gd name="connsiteY41" fmla="*/ 239486 h 2371782"/>
              <a:gd name="connsiteX42" fmla="*/ 844124 w 1162309"/>
              <a:gd name="connsiteY42" fmla="*/ 0 h 237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309" h="2371782">
                <a:moveTo>
                  <a:pt x="672148" y="516738"/>
                </a:moveTo>
                <a:cubicBezTo>
                  <a:pt x="697541" y="513690"/>
                  <a:pt x="723817" y="514367"/>
                  <a:pt x="750293" y="519242"/>
                </a:cubicBezTo>
                <a:cubicBezTo>
                  <a:pt x="891496" y="545240"/>
                  <a:pt x="984889" y="680783"/>
                  <a:pt x="958891" y="821986"/>
                </a:cubicBezTo>
                <a:lnTo>
                  <a:pt x="879342" y="1254050"/>
                </a:lnTo>
                <a:cubicBezTo>
                  <a:pt x="876093" y="1271700"/>
                  <a:pt x="871131" y="1288603"/>
                  <a:pt x="864661" y="1304620"/>
                </a:cubicBezTo>
                <a:lnTo>
                  <a:pt x="849417" y="1333684"/>
                </a:lnTo>
                <a:lnTo>
                  <a:pt x="1040572" y="1378798"/>
                </a:lnTo>
                <a:lnTo>
                  <a:pt x="1063212" y="1389207"/>
                </a:lnTo>
                <a:lnTo>
                  <a:pt x="1086576" y="1393925"/>
                </a:lnTo>
                <a:cubicBezTo>
                  <a:pt x="1131081" y="1412749"/>
                  <a:pt x="1162309" y="1456817"/>
                  <a:pt x="1162309" y="1508179"/>
                </a:cubicBezTo>
                <a:cubicBezTo>
                  <a:pt x="1162309" y="1681492"/>
                  <a:pt x="1162308" y="1854805"/>
                  <a:pt x="1162308" y="2028118"/>
                </a:cubicBezTo>
                <a:cubicBezTo>
                  <a:pt x="1162308" y="2096601"/>
                  <a:pt x="1106792" y="2152117"/>
                  <a:pt x="1038309" y="2152117"/>
                </a:cubicBezTo>
                <a:lnTo>
                  <a:pt x="1038310" y="2152116"/>
                </a:lnTo>
                <a:cubicBezTo>
                  <a:pt x="969827" y="2152116"/>
                  <a:pt x="914311" y="2096600"/>
                  <a:pt x="914311" y="2028117"/>
                </a:cubicBezTo>
                <a:lnTo>
                  <a:pt x="914311" y="1603810"/>
                </a:lnTo>
                <a:lnTo>
                  <a:pt x="689890" y="1550846"/>
                </a:lnTo>
                <a:lnTo>
                  <a:pt x="686303" y="1563790"/>
                </a:lnTo>
                <a:cubicBezTo>
                  <a:pt x="561115" y="1810483"/>
                  <a:pt x="435927" y="2057176"/>
                  <a:pt x="310740" y="2303870"/>
                </a:cubicBezTo>
                <a:cubicBezTo>
                  <a:pt x="279750" y="2364939"/>
                  <a:pt x="205121" y="2389323"/>
                  <a:pt x="144051" y="2358333"/>
                </a:cubicBezTo>
                <a:lnTo>
                  <a:pt x="144052" y="2358332"/>
                </a:lnTo>
                <a:cubicBezTo>
                  <a:pt x="82983" y="2327342"/>
                  <a:pt x="58599" y="2252713"/>
                  <a:pt x="89589" y="2191643"/>
                </a:cubicBezTo>
                <a:lnTo>
                  <a:pt x="447267" y="1486805"/>
                </a:lnTo>
                <a:lnTo>
                  <a:pt x="432834" y="1480169"/>
                </a:lnTo>
                <a:cubicBezTo>
                  <a:pt x="423086" y="1473033"/>
                  <a:pt x="414509" y="1464552"/>
                  <a:pt x="407309" y="1455064"/>
                </a:cubicBezTo>
                <a:lnTo>
                  <a:pt x="404653" y="1450269"/>
                </a:lnTo>
                <a:lnTo>
                  <a:pt x="393327" y="1442632"/>
                </a:lnTo>
                <a:cubicBezTo>
                  <a:pt x="349988" y="1399294"/>
                  <a:pt x="323183" y="1339422"/>
                  <a:pt x="323183" y="1273290"/>
                </a:cubicBezTo>
                <a:cubicBezTo>
                  <a:pt x="323183" y="1223691"/>
                  <a:pt x="338261" y="1177614"/>
                  <a:pt x="364084" y="1139391"/>
                </a:cubicBezTo>
                <a:lnTo>
                  <a:pt x="373988" y="1127388"/>
                </a:lnTo>
                <a:lnTo>
                  <a:pt x="379571" y="1097064"/>
                </a:lnTo>
                <a:lnTo>
                  <a:pt x="181795" y="1349755"/>
                </a:lnTo>
                <a:cubicBezTo>
                  <a:pt x="147175" y="1393987"/>
                  <a:pt x="83254" y="1401780"/>
                  <a:pt x="39022" y="1367161"/>
                </a:cubicBezTo>
                <a:lnTo>
                  <a:pt x="39023" y="1367160"/>
                </a:lnTo>
                <a:cubicBezTo>
                  <a:pt x="-5209" y="1332541"/>
                  <a:pt x="-13001" y="1268620"/>
                  <a:pt x="21618" y="1224388"/>
                </a:cubicBezTo>
                <a:lnTo>
                  <a:pt x="457958" y="666890"/>
                </a:lnTo>
                <a:lnTo>
                  <a:pt x="475580" y="651819"/>
                </a:lnTo>
                <a:lnTo>
                  <a:pt x="485964" y="632021"/>
                </a:lnTo>
                <a:cubicBezTo>
                  <a:pt x="527745" y="568557"/>
                  <a:pt x="595970" y="525883"/>
                  <a:pt x="672148" y="516738"/>
                </a:cubicBezTo>
                <a:close/>
                <a:moveTo>
                  <a:pt x="844124" y="0"/>
                </a:moveTo>
                <a:cubicBezTo>
                  <a:pt x="976388" y="0"/>
                  <a:pt x="1083610" y="107222"/>
                  <a:pt x="1083610" y="239486"/>
                </a:cubicBezTo>
                <a:cubicBezTo>
                  <a:pt x="1083610" y="371750"/>
                  <a:pt x="976388" y="478972"/>
                  <a:pt x="844124" y="478972"/>
                </a:cubicBezTo>
                <a:cubicBezTo>
                  <a:pt x="711860" y="478972"/>
                  <a:pt x="604638" y="371750"/>
                  <a:pt x="604638" y="239486"/>
                </a:cubicBezTo>
                <a:cubicBezTo>
                  <a:pt x="604638" y="107222"/>
                  <a:pt x="711860" y="0"/>
                  <a:pt x="844124" y="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98699C92-6576-4F00-BD25-B7A5D5225F5B}"/>
              </a:ext>
            </a:extLst>
          </p:cNvPr>
          <p:cNvGrpSpPr/>
          <p:nvPr/>
        </p:nvGrpSpPr>
        <p:grpSpPr>
          <a:xfrm>
            <a:off x="1625600" y="2093952"/>
            <a:ext cx="5276182" cy="2336219"/>
            <a:chOff x="1625600" y="2093952"/>
            <a:chExt cx="5276182" cy="2336219"/>
          </a:xfrm>
        </p:grpSpPr>
        <p:sp>
          <p:nvSpPr>
            <p:cNvPr id="23" name="Rectangle 22"/>
            <p:cNvSpPr/>
            <p:nvPr/>
          </p:nvSpPr>
          <p:spPr>
            <a:xfrm>
              <a:off x="1947334" y="2831996"/>
              <a:ext cx="4954448" cy="766338"/>
            </a:xfrm>
            <a:prstGeom prst="rect">
              <a:avLst/>
            </a:prstGeom>
            <a:solidFill>
              <a:srgbClr val="03A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Roboto Black" panose="02000000000000000000" pitchFamily="2" charset="0"/>
                  <a:ea typeface="Roboto Black" panose="02000000000000000000" pitchFamily="2" charset="0"/>
                </a:rPr>
                <a:t>                MASONIC </a:t>
              </a:r>
              <a:r>
                <a:rPr lang="en-US" sz="2400" dirty="0">
                  <a:solidFill>
                    <a:schemeClr val="bg1"/>
                  </a:solidFill>
                  <a:latin typeface="Roboto Black" panose="02000000000000000000" pitchFamily="2" charset="0"/>
                  <a:ea typeface="Roboto Black" panose="02000000000000000000" pitchFamily="2" charset="0"/>
                </a:rPr>
                <a:t>CIVILITY TASK FORCE</a:t>
              </a:r>
            </a:p>
            <a:p>
              <a:pPr algn="ctr"/>
              <a:endParaRPr lang="en-US" dirty="0"/>
            </a:p>
          </p:txBody>
        </p:sp>
        <p:grpSp>
          <p:nvGrpSpPr>
            <p:cNvPr id="7" name="Group 6"/>
            <p:cNvGrpSpPr/>
            <p:nvPr/>
          </p:nvGrpSpPr>
          <p:grpSpPr>
            <a:xfrm>
              <a:off x="3375415" y="2093952"/>
              <a:ext cx="3517900" cy="733915"/>
              <a:chOff x="3244850" y="2093951"/>
              <a:chExt cx="3517900" cy="733915"/>
            </a:xfrm>
          </p:grpSpPr>
          <p:sp>
            <p:nvSpPr>
              <p:cNvPr id="25" name="Rectangle 24"/>
              <p:cNvSpPr/>
              <p:nvPr/>
            </p:nvSpPr>
            <p:spPr>
              <a:xfrm>
                <a:off x="3244850" y="2093951"/>
                <a:ext cx="3517900" cy="733915"/>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734059" y="2279424"/>
                <a:ext cx="3025257" cy="461665"/>
              </a:xfrm>
              <a:prstGeom prst="rect">
                <a:avLst/>
              </a:prstGeom>
              <a:noFill/>
            </p:spPr>
            <p:txBody>
              <a:bodyPr wrap="square" rtlCol="0">
                <a:spAutoFit/>
              </a:bodyPr>
              <a:lstStyle/>
              <a:p>
                <a:pPr algn="r"/>
                <a:r>
                  <a:rPr lang="en-US" sz="2400" dirty="0">
                    <a:solidFill>
                      <a:schemeClr val="bg1"/>
                    </a:solidFill>
                    <a:latin typeface="Roboto Black" panose="02000000000000000000" pitchFamily="2" charset="0"/>
                    <a:ea typeface="Roboto Black" panose="02000000000000000000" pitchFamily="2" charset="0"/>
                  </a:rPr>
                  <a:t>CIVILITY TOOLBOX</a:t>
                </a:r>
              </a:p>
            </p:txBody>
          </p:sp>
        </p:grpSp>
        <p:sp>
          <p:nvSpPr>
            <p:cNvPr id="27" name="TextBox 26"/>
            <p:cNvSpPr txBox="1"/>
            <p:nvPr/>
          </p:nvSpPr>
          <p:spPr>
            <a:xfrm>
              <a:off x="1625600" y="3599174"/>
              <a:ext cx="5267716" cy="830997"/>
            </a:xfrm>
            <a:prstGeom prst="rect">
              <a:avLst/>
            </a:prstGeom>
            <a:solidFill>
              <a:srgbClr val="002060"/>
            </a:solidFill>
          </p:spPr>
          <p:txBody>
            <a:bodyPr wrap="square" rtlCol="0">
              <a:spAutoFit/>
            </a:bodyPr>
            <a:lstStyle/>
            <a:p>
              <a:pPr algn="r"/>
              <a:r>
                <a:rPr lang="en-US" sz="2400" dirty="0">
                  <a:solidFill>
                    <a:schemeClr val="bg1"/>
                  </a:solidFill>
                  <a:latin typeface="Roboto Black" panose="02000000000000000000" pitchFamily="2" charset="0"/>
                  <a:ea typeface="Roboto Black" panose="02000000000000000000" pitchFamily="2" charset="0"/>
                </a:rPr>
                <a:t>      AMBASSADORS </a:t>
              </a:r>
              <a:r>
                <a:rPr lang="en-US" sz="2400" dirty="0" smtClean="0">
                  <a:solidFill>
                    <a:schemeClr val="bg1"/>
                  </a:solidFill>
                  <a:latin typeface="Roboto Black" panose="02000000000000000000" pitchFamily="2" charset="0"/>
                  <a:ea typeface="Roboto Black" panose="02000000000000000000" pitchFamily="2" charset="0"/>
                </a:rPr>
                <a:t>AVAILABLE</a:t>
              </a:r>
              <a:endParaRPr lang="en-US" sz="2400" dirty="0">
                <a:solidFill>
                  <a:schemeClr val="bg1"/>
                </a:solidFill>
                <a:latin typeface="Roboto Black" panose="02000000000000000000" pitchFamily="2" charset="0"/>
                <a:ea typeface="Roboto Black" panose="02000000000000000000" pitchFamily="2" charset="0"/>
              </a:endParaRPr>
            </a:p>
            <a:p>
              <a:pPr algn="r"/>
              <a:endParaRPr lang="en-US" sz="2400" dirty="0">
                <a:solidFill>
                  <a:schemeClr val="bg1"/>
                </a:solidFill>
                <a:latin typeface="Roboto Black" panose="02000000000000000000" pitchFamily="2" charset="0"/>
                <a:ea typeface="Roboto Black" panose="02000000000000000000" pitchFamily="2" charset="0"/>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grpSp>
        <p:nvGrpSpPr>
          <p:cNvPr id="15" name="Group 14">
            <a:extLst>
              <a:ext uri="{FF2B5EF4-FFF2-40B4-BE49-F238E27FC236}">
                <a16:creationId xmlns:a16="http://schemas.microsoft.com/office/drawing/2014/main" xmlns="" id="{98699C92-6576-4F00-BD25-B7A5D5225F5B}"/>
              </a:ext>
            </a:extLst>
          </p:cNvPr>
          <p:cNvGrpSpPr/>
          <p:nvPr/>
        </p:nvGrpSpPr>
        <p:grpSpPr>
          <a:xfrm>
            <a:off x="328499" y="4430171"/>
            <a:ext cx="6564816" cy="2037304"/>
            <a:chOff x="305365" y="2167467"/>
            <a:chExt cx="6564816" cy="1960266"/>
          </a:xfrm>
        </p:grpSpPr>
        <p:sp>
          <p:nvSpPr>
            <p:cNvPr id="16" name="Rectangle 15"/>
            <p:cNvSpPr/>
            <p:nvPr/>
          </p:nvSpPr>
          <p:spPr>
            <a:xfrm>
              <a:off x="838202" y="2950530"/>
              <a:ext cx="6029713" cy="715538"/>
            </a:xfrm>
            <a:prstGeom prst="rect">
              <a:avLst/>
            </a:prstGeom>
            <a:solidFill>
              <a:srgbClr val="03A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9" name="Group 18"/>
            <p:cNvGrpSpPr/>
            <p:nvPr/>
          </p:nvGrpSpPr>
          <p:grpSpPr>
            <a:xfrm>
              <a:off x="1210735" y="2167467"/>
              <a:ext cx="5657180" cy="770466"/>
              <a:chOff x="1080170" y="2167466"/>
              <a:chExt cx="5657180" cy="770466"/>
            </a:xfrm>
          </p:grpSpPr>
          <p:sp>
            <p:nvSpPr>
              <p:cNvPr id="22" name="Rectangle 21"/>
              <p:cNvSpPr/>
              <p:nvPr/>
            </p:nvSpPr>
            <p:spPr>
              <a:xfrm>
                <a:off x="1080170" y="2167466"/>
                <a:ext cx="5657180" cy="7704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69838" y="2321757"/>
                <a:ext cx="3647146" cy="461665"/>
              </a:xfrm>
              <a:prstGeom prst="rect">
                <a:avLst/>
              </a:prstGeom>
              <a:noFill/>
            </p:spPr>
            <p:txBody>
              <a:bodyPr wrap="square" rtlCol="0">
                <a:spAutoFit/>
              </a:bodyPr>
              <a:lstStyle/>
              <a:p>
                <a:pPr algn="r"/>
                <a:r>
                  <a:rPr lang="en-US" sz="2400" dirty="0">
                    <a:solidFill>
                      <a:schemeClr val="bg1"/>
                    </a:solidFill>
                    <a:latin typeface="Roboto Black" panose="02000000000000000000" pitchFamily="2" charset="0"/>
                    <a:ea typeface="Roboto Black" panose="02000000000000000000" pitchFamily="2" charset="0"/>
                  </a:rPr>
                  <a:t>CIVILITY </a:t>
                </a:r>
                <a:r>
                  <a:rPr lang="en-US" sz="2400" dirty="0" smtClean="0">
                    <a:solidFill>
                      <a:schemeClr val="bg1"/>
                    </a:solidFill>
                    <a:latin typeface="Roboto Black" panose="02000000000000000000" pitchFamily="2" charset="0"/>
                    <a:ea typeface="Roboto Black" panose="02000000000000000000" pitchFamily="2" charset="0"/>
                  </a:rPr>
                  <a:t>SCORECARD</a:t>
                </a:r>
                <a:endParaRPr lang="en-US" sz="2400" dirty="0">
                  <a:solidFill>
                    <a:schemeClr val="bg1"/>
                  </a:solidFill>
                  <a:latin typeface="Roboto Black" panose="02000000000000000000" pitchFamily="2" charset="0"/>
                  <a:ea typeface="Roboto Black" panose="02000000000000000000" pitchFamily="2" charset="0"/>
                </a:endParaRPr>
              </a:p>
            </p:txBody>
          </p:sp>
        </p:grpSp>
        <p:sp>
          <p:nvSpPr>
            <p:cNvPr id="20" name="TextBox 19"/>
            <p:cNvSpPr txBox="1"/>
            <p:nvPr/>
          </p:nvSpPr>
          <p:spPr>
            <a:xfrm>
              <a:off x="305365" y="3666068"/>
              <a:ext cx="6564816" cy="461665"/>
            </a:xfrm>
            <a:prstGeom prst="rect">
              <a:avLst/>
            </a:prstGeom>
            <a:solidFill>
              <a:srgbClr val="002060"/>
            </a:solidFill>
          </p:spPr>
          <p:txBody>
            <a:bodyPr wrap="square" rtlCol="0">
              <a:spAutoFit/>
            </a:bodyPr>
            <a:lstStyle/>
            <a:p>
              <a:pPr algn="r"/>
              <a:r>
                <a:rPr lang="en-US" sz="2400" dirty="0" smtClean="0">
                  <a:solidFill>
                    <a:schemeClr val="bg1"/>
                  </a:solidFill>
                  <a:latin typeface="Roboto Black" panose="02000000000000000000" pitchFamily="2" charset="0"/>
                  <a:ea typeface="Roboto Black" panose="02000000000000000000" pitchFamily="2" charset="0"/>
                </a:rPr>
                <a:t>31 DAY CIVILITY CHALLENGE</a:t>
              </a:r>
              <a:endParaRPr lang="en-US" sz="2400" dirty="0"/>
            </a:p>
          </p:txBody>
        </p:sp>
      </p:grpSp>
      <p:sp>
        <p:nvSpPr>
          <p:cNvPr id="4" name="Rectangle 3"/>
          <p:cNvSpPr/>
          <p:nvPr/>
        </p:nvSpPr>
        <p:spPr>
          <a:xfrm>
            <a:off x="4521854" y="5369467"/>
            <a:ext cx="2364750" cy="461665"/>
          </a:xfrm>
          <a:prstGeom prst="rect">
            <a:avLst/>
          </a:prstGeom>
        </p:spPr>
        <p:txBody>
          <a:bodyPr wrap="none">
            <a:spAutoFit/>
          </a:bodyPr>
          <a:lstStyle/>
          <a:p>
            <a:pPr algn="r"/>
            <a:r>
              <a:rPr lang="en-US" sz="2400" dirty="0" smtClean="0">
                <a:solidFill>
                  <a:schemeClr val="bg1"/>
                </a:solidFill>
                <a:latin typeface="Roboto Black" panose="02000000000000000000" pitchFamily="2" charset="0"/>
                <a:ea typeface="Roboto Black" panose="02000000000000000000" pitchFamily="2" charset="0"/>
              </a:rPr>
              <a:t>SOCIAL MEDIA</a:t>
            </a:r>
            <a:endParaRPr lang="en-US" sz="2400" dirty="0"/>
          </a:p>
        </p:txBody>
      </p:sp>
    </p:spTree>
    <p:extLst>
      <p:ext uri="{BB962C8B-B14F-4D97-AF65-F5344CB8AC3E}">
        <p14:creationId xmlns:p14="http://schemas.microsoft.com/office/powerpoint/2010/main" val="283900250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60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1100"/>
                            </p:stCondLst>
                            <p:childTnLst>
                              <p:par>
                                <p:cTn id="9" presetID="42" presetClass="path" presetSubtype="0" accel="50000" decel="50000" fill="hold" grpId="0" nodeType="afterEffect">
                                  <p:stCondLst>
                                    <p:cond delay="0"/>
                                  </p:stCondLst>
                                  <p:childTnLst>
                                    <p:animMotion origin="layout" path="M -4.76178E-6 -3.33333E-6 L 0.18368 -0.35625 " pathEditMode="relative" rAng="0" ptsTypes="AA">
                                      <p:cBhvr>
                                        <p:cTn id="10" dur="500" fill="hold"/>
                                        <p:tgtEl>
                                          <p:spTgt spid="21"/>
                                        </p:tgtEl>
                                        <p:attrNameLst>
                                          <p:attrName>ppt_x</p:attrName>
                                          <p:attrName>ppt_y</p:attrName>
                                        </p:attrNameLst>
                                      </p:cBhvr>
                                      <p:rCtr x="9177" y="-17824"/>
                                    </p:animMotion>
                                  </p:childTnLst>
                                </p:cTn>
                              </p:par>
                              <p:par>
                                <p:cTn id="11" presetID="42" presetClass="path" presetSubtype="0" accel="50000" decel="50000" fill="hold" grpId="0" nodeType="withEffect">
                                  <p:stCondLst>
                                    <p:cond delay="0"/>
                                  </p:stCondLst>
                                  <p:childTnLst>
                                    <p:animMotion origin="layout" path="M -4.76178E-6 -3.33333E-6 L 0.18368 -0.35625 " pathEditMode="relative" rAng="0" ptsTypes="AA">
                                      <p:cBhvr>
                                        <p:cTn id="12" dur="500" fill="hold"/>
                                        <p:tgtEl>
                                          <p:spTgt spid="17"/>
                                        </p:tgtEl>
                                        <p:attrNameLst>
                                          <p:attrName>ppt_x</p:attrName>
                                          <p:attrName>ppt_y</p:attrName>
                                        </p:attrNameLst>
                                      </p:cBhvr>
                                      <p:rCtr x="9177" y="-17824"/>
                                    </p:animMotion>
                                  </p:childTnLst>
                                </p:cTn>
                              </p:par>
                              <p:par>
                                <p:cTn id="13" presetID="42" presetClass="path" presetSubtype="0" accel="50000" decel="50000" fill="hold" grpId="0" nodeType="withEffect">
                                  <p:stCondLst>
                                    <p:cond delay="0"/>
                                  </p:stCondLst>
                                  <p:childTnLst>
                                    <p:animMotion origin="layout" path="M -4.76178E-6 -3.33333E-6 L 0.18368 -0.35625 " pathEditMode="relative" rAng="0" ptsTypes="AA">
                                      <p:cBhvr>
                                        <p:cTn id="14" dur="500" fill="hold"/>
                                        <p:tgtEl>
                                          <p:spTgt spid="18"/>
                                        </p:tgtEl>
                                        <p:attrNameLst>
                                          <p:attrName>ppt_x</p:attrName>
                                          <p:attrName>ppt_y</p:attrName>
                                        </p:attrNameLst>
                                      </p:cBhvr>
                                      <p:rCtr x="9177" y="-17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Ambassador Training v.52615</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33" y="219927"/>
            <a:ext cx="5299364" cy="6439665"/>
          </a:xfrm>
          <a:prstGeom prst="rect">
            <a:avLst/>
          </a:prstGeom>
        </p:spPr>
      </p:pic>
      <p:sp>
        <p:nvSpPr>
          <p:cNvPr id="3" name="TextBox 2"/>
          <p:cNvSpPr txBox="1"/>
          <p:nvPr/>
        </p:nvSpPr>
        <p:spPr>
          <a:xfrm>
            <a:off x="966158" y="1457864"/>
            <a:ext cx="3666227" cy="3785652"/>
          </a:xfrm>
          <a:prstGeom prst="rect">
            <a:avLst/>
          </a:prstGeom>
          <a:noFill/>
        </p:spPr>
        <p:txBody>
          <a:bodyPr wrap="square" rtlCol="0">
            <a:spAutoFit/>
          </a:bodyPr>
          <a:lstStyle/>
          <a:p>
            <a:pPr algn="ctr"/>
            <a:r>
              <a:rPr lang="en-US" sz="6000" dirty="0" smtClean="0"/>
              <a:t>Take the 31 </a:t>
            </a:r>
            <a:r>
              <a:rPr lang="en-US" sz="6000" dirty="0"/>
              <a:t>D</a:t>
            </a:r>
            <a:r>
              <a:rPr lang="en-US" sz="6000" dirty="0" smtClean="0"/>
              <a:t>ay Civility Challenge</a:t>
            </a:r>
            <a:endParaRPr lang="en-US" sz="6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264699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279" y="733246"/>
            <a:ext cx="10877910" cy="5016758"/>
          </a:xfrm>
          <a:prstGeom prst="rect">
            <a:avLst/>
          </a:prstGeom>
          <a:noFill/>
        </p:spPr>
        <p:txBody>
          <a:bodyPr wrap="square" rtlCol="0">
            <a:spAutoFit/>
          </a:bodyPr>
          <a:lstStyle/>
          <a:p>
            <a:r>
              <a:rPr lang="en-US" sz="3200" dirty="0"/>
              <a:t>Most people do not make a conscious decision to be uncivil. In fact, being uncivil takes no conscious effort at all. It just happens. Civility, especially in the heat of a moment, takes effort and consideration. But like anything else we do consciously and regularly, Civility, if </a:t>
            </a:r>
            <a:r>
              <a:rPr lang="en-US" sz="3200" dirty="0" smtClean="0"/>
              <a:t>practiced regularly, </a:t>
            </a:r>
            <a:r>
              <a:rPr lang="en-US" sz="3200" dirty="0"/>
              <a:t>will soon become a part of who we </a:t>
            </a:r>
            <a:r>
              <a:rPr lang="en-US" sz="3200" dirty="0" smtClean="0"/>
              <a:t>are. It </a:t>
            </a:r>
            <a:r>
              <a:rPr lang="en-US" sz="3200" dirty="0"/>
              <a:t>will become an unconscious manner of behaving, and will benefit our lodges, our members, and our </a:t>
            </a:r>
            <a:r>
              <a:rPr lang="en-US" sz="3200" dirty="0" smtClean="0"/>
              <a:t>communities </a:t>
            </a:r>
            <a:r>
              <a:rPr lang="en-US" sz="3200" dirty="0"/>
              <a:t>for generations to come.</a:t>
            </a:r>
          </a:p>
          <a:p>
            <a:endParaRPr lang="en-US" sz="3200" dirty="0"/>
          </a:p>
          <a:p>
            <a:r>
              <a:rPr lang="en-US" sz="3200" dirty="0" smtClean="0"/>
              <a:t>You </a:t>
            </a:r>
            <a:r>
              <a:rPr lang="en-US" sz="3200" dirty="0"/>
              <a:t>can be a force for change.</a:t>
            </a:r>
          </a:p>
        </p:txBody>
      </p:sp>
      <p:pic>
        <p:nvPicPr>
          <p:cNvPr id="3" name="Picture 2" descr="Image result for masonic compas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44" y="4326803"/>
            <a:ext cx="2193134" cy="219313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815796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2646" y="3712724"/>
            <a:ext cx="4833256" cy="461665"/>
          </a:xfrm>
          <a:prstGeom prst="rect">
            <a:avLst/>
          </a:prstGeom>
          <a:noFill/>
        </p:spPr>
        <p:txBody>
          <a:bodyPr wrap="square" rtlCol="0">
            <a:spAutoFit/>
          </a:bodyPr>
          <a:lstStyle/>
          <a:p>
            <a:r>
              <a:rPr lang="en-US" sz="2400" dirty="0">
                <a:solidFill>
                  <a:srgbClr val="00C89F"/>
                </a:solidFill>
                <a:latin typeface="Roboto Black" panose="02000000000000000000" pitchFamily="2" charset="0"/>
                <a:ea typeface="Roboto Black" panose="02000000000000000000" pitchFamily="2" charset="0"/>
              </a:rPr>
              <a:t>MASONIC CIVILITY EFFORT</a:t>
            </a:r>
          </a:p>
        </p:txBody>
      </p:sp>
      <p:sp>
        <p:nvSpPr>
          <p:cNvPr id="3" name="TextBox 2"/>
          <p:cNvSpPr txBox="1"/>
          <p:nvPr/>
        </p:nvSpPr>
        <p:spPr>
          <a:xfrm>
            <a:off x="763030" y="4317264"/>
            <a:ext cx="4893624" cy="923330"/>
          </a:xfrm>
          <a:prstGeom prst="rect">
            <a:avLst/>
          </a:prstGeom>
          <a:noFill/>
        </p:spPr>
        <p:txBody>
          <a:bodyPr wrap="square" rtlCol="0">
            <a:spAutoFit/>
          </a:bodyPr>
          <a:lstStyle/>
          <a:p>
            <a:r>
              <a:rPr lang="en-US" dirty="0">
                <a:latin typeface="Roboto Condensed Light" panose="02000000000000000000" pitchFamily="2" charset="0"/>
                <a:ea typeface="Roboto Condensed Light" panose="02000000000000000000" pitchFamily="2" charset="0"/>
              </a:rPr>
              <a:t>In 2014, Masonic leaders across North America </a:t>
            </a:r>
            <a:r>
              <a:rPr lang="en-US" dirty="0" smtClean="0">
                <a:latin typeface="Roboto Condensed Light" panose="02000000000000000000" pitchFamily="2" charset="0"/>
                <a:ea typeface="Roboto Condensed Light" panose="02000000000000000000" pitchFamily="2" charset="0"/>
              </a:rPr>
              <a:t>embarked on a journey to </a:t>
            </a:r>
            <a:r>
              <a:rPr lang="en-US" dirty="0">
                <a:latin typeface="Roboto Condensed Light" panose="02000000000000000000" pitchFamily="2" charset="0"/>
                <a:ea typeface="Roboto Condensed Light" panose="02000000000000000000" pitchFamily="2" charset="0"/>
              </a:rPr>
              <a:t>address the need for a more civil society. </a:t>
            </a:r>
          </a:p>
        </p:txBody>
      </p:sp>
      <p:sp>
        <p:nvSpPr>
          <p:cNvPr id="14" name="Rectangle 13"/>
          <p:cNvSpPr/>
          <p:nvPr/>
        </p:nvSpPr>
        <p:spPr>
          <a:xfrm>
            <a:off x="7639049" y="1972663"/>
            <a:ext cx="3990975" cy="2800767"/>
          </a:xfrm>
          <a:prstGeom prst="rect">
            <a:avLst/>
          </a:prstGeom>
        </p:spPr>
        <p:txBody>
          <a:bodyPr wrap="square">
            <a:spAutoFit/>
          </a:bodyPr>
          <a:lstStyle/>
          <a:p>
            <a:r>
              <a:rPr lang="en-US" sz="4400" dirty="0">
                <a:solidFill>
                  <a:schemeClr val="bg1"/>
                </a:solidFill>
                <a:latin typeface="Roboto Medium" panose="02000000000000000000" pitchFamily="2" charset="0"/>
                <a:ea typeface="Roboto Medium" panose="02000000000000000000" pitchFamily="2" charset="0"/>
              </a:rPr>
              <a:t>“</a:t>
            </a:r>
            <a:r>
              <a:rPr lang="en-US" sz="4400" dirty="0" smtClean="0">
                <a:solidFill>
                  <a:schemeClr val="bg1"/>
                </a:solidFill>
                <a:latin typeface="Roboto Medium" panose="02000000000000000000" pitchFamily="2" charset="0"/>
                <a:ea typeface="Roboto Medium" panose="02000000000000000000" pitchFamily="2" charset="0"/>
              </a:rPr>
              <a:t>That </a:t>
            </a:r>
            <a:r>
              <a:rPr lang="en-US" sz="4400" dirty="0">
                <a:solidFill>
                  <a:schemeClr val="bg1"/>
                </a:solidFill>
                <a:latin typeface="Roboto Medium" panose="02000000000000000000" pitchFamily="2" charset="0"/>
                <a:ea typeface="Roboto Medium" panose="02000000000000000000" pitchFamily="2" charset="0"/>
              </a:rPr>
              <a:t>journey begins </a:t>
            </a:r>
            <a:r>
              <a:rPr lang="en-US" sz="4400" dirty="0" smtClean="0">
                <a:solidFill>
                  <a:schemeClr val="bg1"/>
                </a:solidFill>
                <a:latin typeface="Roboto Medium" panose="02000000000000000000" pitchFamily="2" charset="0"/>
                <a:ea typeface="Roboto Medium" panose="02000000000000000000" pitchFamily="2" charset="0"/>
              </a:rPr>
              <a:t>in our Lodges and with </a:t>
            </a:r>
            <a:r>
              <a:rPr lang="en-US" sz="4400" dirty="0">
                <a:solidFill>
                  <a:schemeClr val="bg1"/>
                </a:solidFill>
                <a:latin typeface="Roboto Medium" panose="02000000000000000000" pitchFamily="2" charset="0"/>
                <a:ea typeface="Roboto Medium" panose="02000000000000000000" pitchFamily="2" charset="0"/>
              </a:rPr>
              <a:t>each of us.”</a:t>
            </a:r>
          </a:p>
        </p:txBody>
      </p:sp>
      <p:grpSp>
        <p:nvGrpSpPr>
          <p:cNvPr id="6" name="Group 5"/>
          <p:cNvGrpSpPr/>
          <p:nvPr/>
        </p:nvGrpSpPr>
        <p:grpSpPr>
          <a:xfrm>
            <a:off x="1854080" y="315462"/>
            <a:ext cx="2510388" cy="2510388"/>
            <a:chOff x="4682839" y="315462"/>
            <a:chExt cx="2510388" cy="2510388"/>
          </a:xfrm>
        </p:grpSpPr>
        <p:sp>
          <p:nvSpPr>
            <p:cNvPr id="7" name="Oval 6"/>
            <p:cNvSpPr/>
            <p:nvPr/>
          </p:nvSpPr>
          <p:spPr>
            <a:xfrm>
              <a:off x="4682839" y="315462"/>
              <a:ext cx="2510388" cy="25103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GL logo 2014-2015.jpg"/>
            <p:cNvPicPr>
              <a:picLocks noChangeAspect="1"/>
            </p:cNvPicPr>
            <p:nvPr/>
          </p:nvPicPr>
          <p:blipFill rotWithShape="1">
            <a:blip r:embed="rId3" cstate="print">
              <a:extLst>
                <a:ext uri="{28A0092B-C50C-407E-A947-70E740481C1C}">
                  <a14:useLocalDpi xmlns:a14="http://schemas.microsoft.com/office/drawing/2010/main" val="0"/>
                </a:ext>
              </a:extLst>
            </a:blip>
            <a:srcRect l="11163" t="8029" r="13267" b="10219"/>
            <a:stretch/>
          </p:blipFill>
          <p:spPr>
            <a:xfrm>
              <a:off x="5207782" y="574278"/>
              <a:ext cx="1460501" cy="2044701"/>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338404944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184150"/>
            <a:ext cx="10953750" cy="720725"/>
          </a:xfrm>
        </p:spPr>
        <p:txBody>
          <a:bodyPr>
            <a:noAutofit/>
          </a:bodyPr>
          <a:lstStyle/>
          <a:p>
            <a:r>
              <a:rPr lang="en-US" sz="4000" dirty="0" smtClean="0"/>
              <a:t>Visit and use the following resources frequently</a:t>
            </a:r>
            <a:endParaRPr lang="en-US" sz="4000" dirty="0"/>
          </a:p>
        </p:txBody>
      </p:sp>
      <p:sp>
        <p:nvSpPr>
          <p:cNvPr id="3" name="Content Placeholder 2"/>
          <p:cNvSpPr>
            <a:spLocks noGrp="1"/>
          </p:cNvSpPr>
          <p:nvPr>
            <p:ph idx="1"/>
          </p:nvPr>
        </p:nvSpPr>
        <p:spPr>
          <a:xfrm>
            <a:off x="838200" y="1114426"/>
            <a:ext cx="10515600" cy="5667374"/>
          </a:xfrm>
        </p:spPr>
        <p:txBody>
          <a:bodyPr>
            <a:normAutofit fontScale="47500" lnSpcReduction="20000"/>
          </a:bodyPr>
          <a:lstStyle/>
          <a:p>
            <a:pPr marL="0" indent="0">
              <a:buNone/>
            </a:pPr>
            <a:r>
              <a:rPr lang="en-US" sz="4200" b="1" dirty="0" smtClean="0">
                <a:latin typeface="Arial" panose="020B0604020202020204" pitchFamily="34" charset="0"/>
                <a:cs typeface="Arial" panose="020B0604020202020204" pitchFamily="34" charset="0"/>
              </a:rPr>
              <a:t>1) Civility Task Force Ambassadors available to you and your lodge     </a:t>
            </a:r>
          </a:p>
          <a:p>
            <a:pPr marL="0" indent="0">
              <a:buNone/>
            </a:pPr>
            <a:r>
              <a:rPr lang="en-US" sz="4200" b="1" dirty="0">
                <a:latin typeface="Arial" panose="020B0604020202020204" pitchFamily="34" charset="0"/>
                <a:cs typeface="Arial" panose="020B0604020202020204" pitchFamily="34" charset="0"/>
              </a:rPr>
              <a:t> </a:t>
            </a:r>
            <a:r>
              <a:rPr lang="en-US" sz="4200" b="1" dirty="0" smtClean="0">
                <a:latin typeface="Arial" panose="020B0604020202020204" pitchFamily="34" charset="0"/>
                <a:cs typeface="Arial" panose="020B0604020202020204" pitchFamily="34" charset="0"/>
              </a:rPr>
              <a:t>                (Information, Presentations, Conflict Resolution Assistance)</a:t>
            </a:r>
          </a:p>
          <a:p>
            <a:pPr marL="0" indent="0">
              <a:buNone/>
            </a:pPr>
            <a:endParaRPr lang="en-US" sz="4200" b="1" dirty="0" smtClean="0">
              <a:latin typeface="Arial" panose="020B0604020202020204" pitchFamily="34" charset="0"/>
              <a:cs typeface="Arial" panose="020B0604020202020204" pitchFamily="34" charset="0"/>
            </a:endParaRPr>
          </a:p>
          <a:p>
            <a:pPr marL="0" indent="0">
              <a:buNone/>
            </a:pPr>
            <a:r>
              <a:rPr lang="en-US" sz="4200" b="1" dirty="0" smtClean="0">
                <a:latin typeface="Arial" panose="020B0604020202020204" pitchFamily="34" charset="0"/>
                <a:cs typeface="Arial" panose="020B0604020202020204" pitchFamily="34" charset="0"/>
              </a:rPr>
              <a:t>2) Civility Toolbox- </a:t>
            </a:r>
            <a:r>
              <a:rPr lang="en-US" sz="4200" b="1" dirty="0">
                <a:latin typeface="Arial" panose="020B0604020202020204" pitchFamily="34" charset="0"/>
                <a:ea typeface="Roboto Condensed Light" panose="02000000000000000000" pitchFamily="2" charset="0"/>
                <a:cs typeface="Arial" panose="020B0604020202020204" pitchFamily="34" charset="0"/>
              </a:rPr>
              <a:t>AVAILABLE TO ALL MASONS IN NORTH </a:t>
            </a:r>
            <a:r>
              <a:rPr lang="en-US" sz="4200" b="1" dirty="0" smtClean="0">
                <a:latin typeface="Arial" panose="020B0604020202020204" pitchFamily="34" charset="0"/>
                <a:ea typeface="Roboto Condensed Light" panose="02000000000000000000" pitchFamily="2" charset="0"/>
                <a:cs typeface="Arial" panose="020B0604020202020204" pitchFamily="34" charset="0"/>
              </a:rPr>
              <a:t>AMERICA</a:t>
            </a:r>
            <a:endParaRPr lang="en-US" sz="4200" b="1" dirty="0">
              <a:latin typeface="Arial" panose="020B0604020202020204" pitchFamily="34" charset="0"/>
              <a:ea typeface="Roboto Condensed Light" panose="02000000000000000000" pitchFamily="2" charset="0"/>
              <a:cs typeface="Arial" panose="020B0604020202020204" pitchFamily="34" charset="0"/>
            </a:endParaRPr>
          </a:p>
          <a:p>
            <a:pPr marL="0" indent="0">
              <a:buNone/>
            </a:pPr>
            <a:r>
              <a:rPr lang="en-US" sz="4200" b="1" dirty="0" smtClean="0">
                <a:latin typeface="Arial" panose="020B0604020202020204" pitchFamily="34" charset="0"/>
                <a:ea typeface="Roboto Condensed Light" panose="02000000000000000000" pitchFamily="2" charset="0"/>
                <a:cs typeface="Arial" panose="020B0604020202020204" pitchFamily="34" charset="0"/>
              </a:rPr>
              <a:t>                  </a:t>
            </a:r>
            <a:r>
              <a:rPr lang="en-US" sz="4200" b="1" u="sng" dirty="0" smtClean="0">
                <a:latin typeface="Arial" panose="020B0604020202020204" pitchFamily="34" charset="0"/>
                <a:ea typeface="Roboto Condensed Light" panose="02000000000000000000" pitchFamily="2" charset="0"/>
                <a:cs typeface="Arial" panose="020B0604020202020204" pitchFamily="34" charset="0"/>
              </a:rPr>
              <a:t>http</a:t>
            </a:r>
            <a:r>
              <a:rPr lang="en-US" sz="4200" b="1" u="sng" dirty="0">
                <a:latin typeface="Arial" panose="020B0604020202020204" pitchFamily="34" charset="0"/>
                <a:ea typeface="Roboto Condensed Light" panose="02000000000000000000" pitchFamily="2" charset="0"/>
                <a:cs typeface="Arial" panose="020B0604020202020204" pitchFamily="34" charset="0"/>
              </a:rPr>
              <a:t>://</a:t>
            </a:r>
            <a:r>
              <a:rPr lang="en-US" sz="4200" b="1" u="sng" dirty="0" smtClean="0">
                <a:latin typeface="Arial" panose="020B0604020202020204" pitchFamily="34" charset="0"/>
                <a:ea typeface="Roboto Condensed Light" panose="02000000000000000000" pitchFamily="2" charset="0"/>
                <a:cs typeface="Arial" panose="020B0604020202020204" pitchFamily="34" charset="0"/>
              </a:rPr>
              <a:t>www.civilityresources.com/Civility-Resources.html</a:t>
            </a:r>
          </a:p>
          <a:p>
            <a:endParaRPr lang="en-US" sz="4200" b="1" dirty="0" smtClean="0">
              <a:latin typeface="Arial" panose="020B0604020202020204" pitchFamily="34" charset="0"/>
              <a:ea typeface="Roboto Condensed Light" panose="02000000000000000000" pitchFamily="2" charset="0"/>
              <a:cs typeface="Arial" panose="020B0604020202020204" pitchFamily="34" charset="0"/>
            </a:endParaRPr>
          </a:p>
          <a:p>
            <a:pPr marL="0" indent="0">
              <a:buNone/>
            </a:pPr>
            <a:r>
              <a:rPr lang="en-US" sz="4200" b="1" dirty="0" smtClean="0">
                <a:latin typeface="Arial" panose="020B0604020202020204" pitchFamily="34" charset="0"/>
                <a:cs typeface="Arial" panose="020B0604020202020204" pitchFamily="34" charset="0"/>
              </a:rPr>
              <a:t>3) </a:t>
            </a:r>
            <a:r>
              <a:rPr lang="en-US" sz="4200" b="1" dirty="0">
                <a:latin typeface="Arial" panose="020B0604020202020204" pitchFamily="34" charset="0"/>
                <a:cs typeface="Arial" panose="020B0604020202020204" pitchFamily="34" charset="0"/>
              </a:rPr>
              <a:t>Civility Scorecard</a:t>
            </a:r>
          </a:p>
          <a:p>
            <a:r>
              <a:rPr lang="en-US" sz="4200" b="1" dirty="0">
                <a:latin typeface="Arial" panose="020B0604020202020204" pitchFamily="34" charset="0"/>
                <a:cs typeface="Arial" panose="020B0604020202020204" pitchFamily="34" charset="0"/>
              </a:rPr>
              <a:t>Scorecard-contact </a:t>
            </a:r>
            <a:r>
              <a:rPr lang="en-US" sz="4200" b="1" u="sng" dirty="0">
                <a:latin typeface="Arial" panose="020B0604020202020204" pitchFamily="34" charset="0"/>
                <a:cs typeface="Arial" panose="020B0604020202020204" pitchFamily="34" charset="0"/>
              </a:rPr>
              <a:t>info@MasonicCivility.org</a:t>
            </a:r>
            <a:r>
              <a:rPr lang="en-US" sz="4200" b="1" dirty="0">
                <a:latin typeface="Arial" panose="020B0604020202020204" pitchFamily="34" charset="0"/>
                <a:cs typeface="Arial" panose="020B0604020202020204" pitchFamily="34" charset="0"/>
              </a:rPr>
              <a:t> or Russ Charvonia at </a:t>
            </a:r>
            <a:r>
              <a:rPr lang="en-US" sz="4200" b="1" dirty="0" smtClean="0">
                <a:latin typeface="Arial" panose="020B0604020202020204" pitchFamily="34" charset="0"/>
                <a:cs typeface="Arial" panose="020B0604020202020204" pitchFamily="34" charset="0"/>
              </a:rPr>
              <a:t>805-258-1037</a:t>
            </a:r>
            <a:endParaRPr lang="en-US" sz="4200" b="1" dirty="0" smtClean="0">
              <a:solidFill>
                <a:srgbClr val="800000"/>
              </a:solidFill>
              <a:latin typeface="Arial" panose="020B0604020202020204" pitchFamily="34" charset="0"/>
              <a:ea typeface="Roboto Condensed Light" panose="02000000000000000000" pitchFamily="2" charset="0"/>
              <a:cs typeface="Arial" panose="020B0604020202020204" pitchFamily="34" charset="0"/>
            </a:endParaRPr>
          </a:p>
          <a:p>
            <a:pPr marL="0" indent="0">
              <a:buNone/>
            </a:pPr>
            <a:endParaRPr lang="en-US" sz="4200" b="1" dirty="0">
              <a:solidFill>
                <a:srgbClr val="800000"/>
              </a:solidFill>
              <a:latin typeface="Arial" panose="020B0604020202020204" pitchFamily="34" charset="0"/>
              <a:cs typeface="Arial" panose="020B0604020202020204" pitchFamily="34" charset="0"/>
            </a:endParaRPr>
          </a:p>
          <a:p>
            <a:pPr marL="0" indent="0">
              <a:buNone/>
            </a:pPr>
            <a:r>
              <a:rPr lang="en-US" sz="4200" b="1" dirty="0" smtClean="0">
                <a:latin typeface="Arial" panose="020B0604020202020204" pitchFamily="34" charset="0"/>
                <a:cs typeface="Arial" panose="020B0604020202020204" pitchFamily="34" charset="0"/>
              </a:rPr>
              <a:t>4) Take the 31-Day </a:t>
            </a:r>
            <a:r>
              <a:rPr lang="en-US" sz="4200" b="1" dirty="0">
                <a:latin typeface="Arial" panose="020B0604020202020204" pitchFamily="34" charset="0"/>
                <a:cs typeface="Arial" panose="020B0604020202020204" pitchFamily="34" charset="0"/>
              </a:rPr>
              <a:t>C</a:t>
            </a:r>
            <a:r>
              <a:rPr lang="en-US" sz="4200" b="1" dirty="0" smtClean="0">
                <a:latin typeface="Arial" panose="020B0604020202020204" pitchFamily="34" charset="0"/>
                <a:cs typeface="Arial" panose="020B0604020202020204" pitchFamily="34" charset="0"/>
              </a:rPr>
              <a:t>ivility Challenge</a:t>
            </a:r>
          </a:p>
          <a:p>
            <a:pPr marL="0" indent="0">
              <a:buNone/>
            </a:pPr>
            <a:endParaRPr lang="en-US" sz="4200" b="1" dirty="0" smtClean="0">
              <a:latin typeface="Arial" panose="020B0604020202020204" pitchFamily="34" charset="0"/>
              <a:cs typeface="Arial" panose="020B0604020202020204" pitchFamily="34" charset="0"/>
            </a:endParaRPr>
          </a:p>
          <a:p>
            <a:pPr marL="0" indent="0">
              <a:buNone/>
            </a:pPr>
            <a:r>
              <a:rPr lang="en-US" sz="4200" b="1" dirty="0" smtClean="0">
                <a:latin typeface="Arial" panose="020B0604020202020204" pitchFamily="34" charset="0"/>
                <a:ea typeface="Roboto Condensed Light" panose="02000000000000000000" pitchFamily="2" charset="0"/>
                <a:cs typeface="Arial" panose="020B0604020202020204" pitchFamily="34" charset="0"/>
              </a:rPr>
              <a:t>5) Visit Our Social </a:t>
            </a:r>
            <a:r>
              <a:rPr lang="en-US" sz="4200" b="1" dirty="0">
                <a:latin typeface="Arial" panose="020B0604020202020204" pitchFamily="34" charset="0"/>
                <a:ea typeface="Roboto Condensed Light" panose="02000000000000000000" pitchFamily="2" charset="0"/>
                <a:cs typeface="Arial" panose="020B0604020202020204" pitchFamily="34" charset="0"/>
              </a:rPr>
              <a:t>Media </a:t>
            </a:r>
            <a:r>
              <a:rPr lang="en-US" sz="4200" b="1" dirty="0" smtClean="0">
                <a:latin typeface="Arial" panose="020B0604020202020204" pitchFamily="34" charset="0"/>
                <a:ea typeface="Roboto Condensed Light" panose="02000000000000000000" pitchFamily="2" charset="0"/>
                <a:cs typeface="Arial" panose="020B0604020202020204" pitchFamily="34" charset="0"/>
              </a:rPr>
              <a:t>Outlets Frequently for Updated Material and Insight</a:t>
            </a:r>
          </a:p>
          <a:p>
            <a:r>
              <a:rPr lang="en-US" sz="4200" b="1" dirty="0">
                <a:latin typeface="Arial" panose="020B0604020202020204" pitchFamily="34" charset="0"/>
                <a:cs typeface="Arial" panose="020B0604020202020204" pitchFamily="34" charset="0"/>
              </a:rPr>
              <a:t>Masonic Civility website- </a:t>
            </a:r>
            <a:r>
              <a:rPr lang="en-US" sz="4200" b="1" u="sng" dirty="0">
                <a:latin typeface="Arial" panose="020B0604020202020204" pitchFamily="34" charset="0"/>
                <a:cs typeface="Arial" panose="020B0604020202020204" pitchFamily="34" charset="0"/>
              </a:rPr>
              <a:t>Masoniccivility.org</a:t>
            </a:r>
            <a:endParaRPr lang="en-US" sz="4200" b="1" u="sng" dirty="0" smtClean="0">
              <a:latin typeface="Arial" panose="020B0604020202020204" pitchFamily="34" charset="0"/>
              <a:ea typeface="Roboto Condensed Light" panose="02000000000000000000" pitchFamily="2" charset="0"/>
              <a:cs typeface="Arial" panose="020B0604020202020204" pitchFamily="34" charset="0"/>
            </a:endParaRPr>
          </a:p>
          <a:p>
            <a:r>
              <a:rPr lang="en-US" sz="4200" b="1" dirty="0" smtClean="0">
                <a:latin typeface="Arial" panose="020B0604020202020204" pitchFamily="34" charset="0"/>
                <a:ea typeface="Roboto Condensed Light" panose="02000000000000000000" pitchFamily="2" charset="0"/>
                <a:cs typeface="Arial" panose="020B0604020202020204" pitchFamily="34" charset="0"/>
              </a:rPr>
              <a:t>Facebook Group</a:t>
            </a:r>
          </a:p>
          <a:p>
            <a:pPr marL="742950" lvl="1" indent="-285750">
              <a:buFont typeface="Arial"/>
              <a:buChar char="•"/>
            </a:pPr>
            <a:endParaRPr lang="en-US" sz="4200" b="1" dirty="0">
              <a:latin typeface="Arial" panose="020B0604020202020204" pitchFamily="34" charset="0"/>
              <a:ea typeface="Roboto Condensed Light" panose="02000000000000000000" pitchFamily="2" charset="0"/>
              <a:cs typeface="Arial" panose="020B0604020202020204" pitchFamily="34" charset="0"/>
            </a:endParaRPr>
          </a:p>
          <a:p>
            <a:pPr marL="0" indent="0">
              <a:buNone/>
            </a:pPr>
            <a:r>
              <a:rPr lang="en-US" sz="4200" b="1" dirty="0">
                <a:latin typeface="Arial" panose="020B0604020202020204" pitchFamily="34" charset="0"/>
                <a:ea typeface="Roboto Condensed Light" panose="02000000000000000000" pitchFamily="2" charset="0"/>
                <a:cs typeface="Arial" panose="020B0604020202020204" pitchFamily="34" charset="0"/>
              </a:rPr>
              <a:t>6</a:t>
            </a:r>
            <a:r>
              <a:rPr lang="en-US" sz="4200" b="1" dirty="0" smtClean="0">
                <a:latin typeface="Arial" panose="020B0604020202020204" pitchFamily="34" charset="0"/>
                <a:ea typeface="Roboto Condensed Light" panose="02000000000000000000" pitchFamily="2" charset="0"/>
                <a:cs typeface="Arial" panose="020B0604020202020204" pitchFamily="34" charset="0"/>
              </a:rPr>
              <a:t>) Support these efforts through The Civility Shop at  </a:t>
            </a:r>
            <a:r>
              <a:rPr lang="en-US" sz="4200" b="1" u="sng" dirty="0" smtClean="0">
                <a:latin typeface="Arial" panose="020B0604020202020204" pitchFamily="34" charset="0"/>
                <a:ea typeface="Roboto Condensed Light" panose="02000000000000000000" pitchFamily="2" charset="0"/>
                <a:cs typeface="Arial" panose="020B0604020202020204" pitchFamily="34" charset="0"/>
              </a:rPr>
              <a:t>www.</a:t>
            </a:r>
            <a:r>
              <a:rPr lang="en-US" sz="4200" b="1" u="sng" dirty="0" smtClean="0">
                <a:latin typeface="Arial" panose="020B0604020202020204" pitchFamily="34" charset="0"/>
                <a:cs typeface="Arial" panose="020B0604020202020204" pitchFamily="34" charset="0"/>
              </a:rPr>
              <a:t>CivilityShop.org</a:t>
            </a:r>
            <a:endParaRPr lang="en-US" sz="4200" b="1" u="sng" dirty="0">
              <a:latin typeface="Arial" panose="020B0604020202020204" pitchFamily="34" charset="0"/>
              <a:ea typeface="Roboto Condensed Light" panose="02000000000000000000" pitchFamily="2" charset="0"/>
              <a:cs typeface="Arial" panose="020B0604020202020204" pitchFamily="34" charset="0"/>
            </a:endParaRPr>
          </a:p>
          <a:p>
            <a:pPr marL="0" indent="0">
              <a:buNone/>
            </a:pPr>
            <a:endParaRPr lang="en-US" sz="3600" b="1" dirty="0" smtClean="0"/>
          </a:p>
          <a:p>
            <a:pPr marL="0" indent="0">
              <a:buNone/>
            </a:pPr>
            <a:endParaRPr lang="en-US" sz="3600" b="1" dirty="0"/>
          </a:p>
          <a:p>
            <a:pPr marL="0" indent="0">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3919044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917" y="2415395"/>
            <a:ext cx="10472468" cy="1569660"/>
          </a:xfrm>
          <a:prstGeom prst="rect">
            <a:avLst/>
          </a:prstGeom>
          <a:noFill/>
        </p:spPr>
        <p:txBody>
          <a:bodyPr wrap="square" rtlCol="0">
            <a:spAutoFit/>
          </a:bodyPr>
          <a:lstStyle/>
          <a:p>
            <a:r>
              <a:rPr lang="en-US" sz="9600" dirty="0" smtClean="0">
                <a:latin typeface="Arial" panose="020B0604020202020204" pitchFamily="34" charset="0"/>
                <a:cs typeface="Arial" panose="020B0604020202020204" pitchFamily="34" charset="0"/>
              </a:rPr>
              <a:t>Why Civility Now?</a:t>
            </a:r>
            <a:endParaRPr lang="en-US" sz="9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3649880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Look at the Numbers</a:t>
            </a:r>
            <a:endParaRPr lang="en-US" dirty="0"/>
          </a:p>
        </p:txBody>
      </p:sp>
      <p:sp>
        <p:nvSpPr>
          <p:cNvPr id="3" name="Content Placeholder 2"/>
          <p:cNvSpPr>
            <a:spLocks noGrp="1"/>
          </p:cNvSpPr>
          <p:nvPr>
            <p:ph idx="1"/>
          </p:nvPr>
        </p:nvSpPr>
        <p:spPr>
          <a:xfrm>
            <a:off x="838200" y="2242867"/>
            <a:ext cx="10515600" cy="2329131"/>
          </a:xfrm>
        </p:spPr>
        <p:txBody>
          <a:bodyPr>
            <a:normAutofit fontScale="92500" lnSpcReduction="20000"/>
          </a:bodyPr>
          <a:lstStyle/>
          <a:p>
            <a:pPr marL="0" indent="0" algn="ctr">
              <a:buNone/>
            </a:pPr>
            <a:endParaRPr lang="en-US" sz="3600" dirty="0" smtClean="0"/>
          </a:p>
          <a:p>
            <a:pPr marL="0" indent="0" algn="ctr">
              <a:buNone/>
            </a:pPr>
            <a:endParaRPr lang="en-US" sz="3600" dirty="0"/>
          </a:p>
          <a:p>
            <a:pPr marL="0" indent="0" algn="ctr">
              <a:buNone/>
            </a:pPr>
            <a:r>
              <a:rPr lang="en-US" sz="5400" dirty="0" smtClean="0">
                <a:solidFill>
                  <a:srgbClr val="FF0000"/>
                </a:solidFill>
              </a:rPr>
              <a:t>81% </a:t>
            </a:r>
            <a:r>
              <a:rPr lang="en-US" sz="5400" dirty="0"/>
              <a:t>of Americans think that incivility is leading to an increase </a:t>
            </a:r>
            <a:r>
              <a:rPr lang="en-US" sz="5400" dirty="0" smtClean="0"/>
              <a:t>in violence. </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2380819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3359"/>
            <a:ext cx="10515600" cy="4908430"/>
          </a:xfrm>
        </p:spPr>
        <p:txBody>
          <a:bodyPr>
            <a:normAutofit fontScale="92500" lnSpcReduction="20000"/>
          </a:bodyPr>
          <a:lstStyle/>
          <a:p>
            <a:pPr marL="0" indent="0" algn="ctr">
              <a:buNone/>
            </a:pPr>
            <a:r>
              <a:rPr lang="en-US" sz="3600" dirty="0" smtClean="0">
                <a:solidFill>
                  <a:srgbClr val="FF0000"/>
                </a:solidFill>
              </a:rPr>
              <a:t>70% </a:t>
            </a:r>
            <a:r>
              <a:rPr lang="en-US" sz="3600" dirty="0"/>
              <a:t>of Americans </a:t>
            </a:r>
            <a:r>
              <a:rPr lang="en-US" sz="3600" dirty="0" smtClean="0"/>
              <a:t>believe incivility </a:t>
            </a:r>
            <a:r>
              <a:rPr lang="en-US" sz="3600" dirty="0"/>
              <a:t>has reached crisis proportions. With Americans encountering incivility </a:t>
            </a:r>
            <a:r>
              <a:rPr lang="en-US" sz="3600" dirty="0" smtClean="0"/>
              <a:t>an average </a:t>
            </a:r>
            <a:r>
              <a:rPr lang="en-US" sz="3600" dirty="0"/>
              <a:t>of </a:t>
            </a:r>
            <a:r>
              <a:rPr lang="en-US" sz="3600" dirty="0">
                <a:solidFill>
                  <a:srgbClr val="FF0000"/>
                </a:solidFill>
              </a:rPr>
              <a:t>2.4 times a </a:t>
            </a:r>
            <a:r>
              <a:rPr lang="en-US" sz="3600" dirty="0" smtClean="0">
                <a:solidFill>
                  <a:srgbClr val="FF0000"/>
                </a:solidFill>
              </a:rPr>
              <a:t>day</a:t>
            </a:r>
            <a:r>
              <a:rPr lang="en-US" sz="3600"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r>
              <a:rPr lang="en-US" sz="2600" i="1" dirty="0" smtClean="0"/>
              <a:t>Source- Civility in America: A Nationwide Survey</a:t>
            </a:r>
            <a:r>
              <a:rPr lang="en-US" sz="2600" dirty="0" smtClean="0"/>
              <a:t>, conducted by global public relations firm Weber </a:t>
            </a:r>
            <a:r>
              <a:rPr lang="en-US" sz="2600" dirty="0" err="1" smtClean="0"/>
              <a:t>Shandwick</a:t>
            </a:r>
            <a:r>
              <a:rPr lang="en-US" sz="2600" dirty="0" smtClean="0"/>
              <a:t> and public affairs firm Powell Tate in partnership with KRC Research</a:t>
            </a: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109" y="2672959"/>
            <a:ext cx="3810000" cy="2552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420478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3495" y="1488850"/>
            <a:ext cx="10312771" cy="547921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982733" y="298982"/>
            <a:ext cx="4167355" cy="243870"/>
          </a:xfrm>
          <a:prstGeom prst="rect">
            <a:avLst/>
          </a:prstGeom>
        </p:spPr>
        <p:txBody>
          <a:bodyPr vert="horz" wrap="square" lIns="0" tIns="0" rIns="0" bIns="0" rtlCol="0">
            <a:spAutoFit/>
          </a:bodyPr>
          <a:lstStyle/>
          <a:p>
            <a:pPr marL="14604" algn="ctr">
              <a:lnSpc>
                <a:spcPts val="1610"/>
              </a:lnSpc>
            </a:pPr>
            <a:r>
              <a:rPr sz="2800" dirty="0" smtClean="0">
                <a:solidFill>
                  <a:srgbClr val="007DCF"/>
                </a:solidFill>
                <a:latin typeface="Arial Unicode MS"/>
                <a:cs typeface="Arial Unicode MS"/>
              </a:rPr>
              <a:t>Civility</a:t>
            </a:r>
            <a:r>
              <a:rPr sz="2800" spc="-80" dirty="0" smtClean="0">
                <a:solidFill>
                  <a:srgbClr val="007DCF"/>
                </a:solidFill>
                <a:latin typeface="Arial Unicode MS"/>
                <a:cs typeface="Arial Unicode MS"/>
              </a:rPr>
              <a:t> </a:t>
            </a:r>
            <a:r>
              <a:rPr sz="2800" dirty="0">
                <a:solidFill>
                  <a:srgbClr val="007DCF"/>
                </a:solidFill>
                <a:latin typeface="Arial Unicode MS"/>
                <a:cs typeface="Arial Unicode MS"/>
              </a:rPr>
              <a:t>Survey</a:t>
            </a:r>
            <a:endParaRPr sz="2800" dirty="0">
              <a:latin typeface="Arial Unicode MS"/>
              <a:cs typeface="Arial Unicode MS"/>
            </a:endParaRPr>
          </a:p>
        </p:txBody>
      </p:sp>
      <p:sp>
        <p:nvSpPr>
          <p:cNvPr id="5" name="object 5"/>
          <p:cNvSpPr txBox="1"/>
          <p:nvPr/>
        </p:nvSpPr>
        <p:spPr>
          <a:xfrm>
            <a:off x="702974" y="685857"/>
            <a:ext cx="7811547" cy="892552"/>
          </a:xfrm>
          <a:prstGeom prst="rect">
            <a:avLst/>
          </a:prstGeom>
        </p:spPr>
        <p:txBody>
          <a:bodyPr vert="horz" wrap="square" lIns="0" tIns="0" rIns="0" bIns="0" rtlCol="0">
            <a:spAutoFit/>
          </a:bodyPr>
          <a:lstStyle/>
          <a:p>
            <a:pPr marL="12700">
              <a:lnSpc>
                <a:spcPct val="100000"/>
              </a:lnSpc>
            </a:pPr>
            <a:endParaRPr lang="en-US" sz="1000" dirty="0">
              <a:solidFill>
                <a:srgbClr val="007DCF"/>
              </a:solidFill>
              <a:latin typeface="Arial Unicode MS"/>
              <a:cs typeface="Arial Unicode MS"/>
            </a:endParaRPr>
          </a:p>
          <a:p>
            <a:pPr marL="12700">
              <a:lnSpc>
                <a:spcPct val="100000"/>
              </a:lnSpc>
            </a:pPr>
            <a:r>
              <a:rPr sz="2400" dirty="0">
                <a:solidFill>
                  <a:srgbClr val="007DCF"/>
                </a:solidFill>
                <a:latin typeface="Arial Unicode MS"/>
                <a:cs typeface="Arial Unicode MS"/>
              </a:rPr>
              <a:t>Do you believe</a:t>
            </a:r>
            <a:r>
              <a:rPr sz="2400" spc="-70" dirty="0">
                <a:solidFill>
                  <a:srgbClr val="007DCF"/>
                </a:solidFill>
                <a:latin typeface="Arial Unicode MS"/>
                <a:cs typeface="Arial Unicode MS"/>
              </a:rPr>
              <a:t> </a:t>
            </a:r>
            <a:r>
              <a:rPr sz="2400" spc="-35" dirty="0">
                <a:solidFill>
                  <a:srgbClr val="007DCF"/>
                </a:solidFill>
                <a:latin typeface="Arial Unicode MS"/>
                <a:cs typeface="Arial Unicode MS"/>
              </a:rPr>
              <a:t>s</a:t>
            </a:r>
            <a:r>
              <a:rPr sz="2400" dirty="0">
                <a:solidFill>
                  <a:srgbClr val="007DCF"/>
                </a:solidFill>
                <a:latin typeface="Arial Unicode MS"/>
                <a:cs typeface="Arial Unicode MS"/>
              </a:rPr>
              <a:t>ociety is in need of greater</a:t>
            </a:r>
            <a:r>
              <a:rPr sz="2400" spc="-70" dirty="0">
                <a:solidFill>
                  <a:srgbClr val="007DCF"/>
                </a:solidFill>
                <a:latin typeface="Arial Unicode MS"/>
                <a:cs typeface="Arial Unicode MS"/>
              </a:rPr>
              <a:t> </a:t>
            </a:r>
            <a:r>
              <a:rPr sz="2400" spc="-35" dirty="0">
                <a:solidFill>
                  <a:srgbClr val="007DCF"/>
                </a:solidFill>
                <a:latin typeface="Arial Unicode MS"/>
                <a:cs typeface="Arial Unicode MS"/>
              </a:rPr>
              <a:t>c</a:t>
            </a:r>
            <a:r>
              <a:rPr sz="2400" dirty="0">
                <a:solidFill>
                  <a:srgbClr val="007DCF"/>
                </a:solidFill>
                <a:latin typeface="Arial Unicode MS"/>
                <a:cs typeface="Arial Unicode MS"/>
              </a:rPr>
              <a:t>ivility?</a:t>
            </a:r>
            <a:endParaRPr lang="en-US" sz="2400" dirty="0">
              <a:solidFill>
                <a:srgbClr val="007DCF"/>
              </a:solidFill>
              <a:latin typeface="Arial Unicode MS"/>
              <a:cs typeface="Arial Unicode MS"/>
            </a:endParaRPr>
          </a:p>
          <a:p>
            <a:pPr marL="12700">
              <a:lnSpc>
                <a:spcPct val="100000"/>
              </a:lnSpc>
            </a:pPr>
            <a:endParaRPr lang="en-US" sz="2400" dirty="0">
              <a:solidFill>
                <a:srgbClr val="007DCF"/>
              </a:solidFill>
              <a:latin typeface="Arial Unicode MS"/>
              <a:cs typeface="Arial Unicode MS"/>
            </a:endParaRPr>
          </a:p>
        </p:txBody>
      </p:sp>
      <p:sp>
        <p:nvSpPr>
          <p:cNvPr id="9" name="object 9"/>
          <p:cNvSpPr/>
          <p:nvPr/>
        </p:nvSpPr>
        <p:spPr>
          <a:xfrm>
            <a:off x="684749" y="653883"/>
            <a:ext cx="10649046" cy="0"/>
          </a:xfrm>
          <a:custGeom>
            <a:avLst/>
            <a:gdLst/>
            <a:ahLst/>
            <a:cxnLst/>
            <a:rect l="l" t="t" r="r" b="b"/>
            <a:pathLst>
              <a:path w="6600190">
                <a:moveTo>
                  <a:pt x="0" y="0"/>
                </a:moveTo>
                <a:lnTo>
                  <a:pt x="6599682" y="0"/>
                </a:lnTo>
              </a:path>
            </a:pathLst>
          </a:custGeom>
          <a:ln w="12700">
            <a:solidFill>
              <a:srgbClr val="007DCF"/>
            </a:solidFill>
          </a:ln>
        </p:spPr>
        <p:txBody>
          <a:bodyPr wrap="square" lIns="0" tIns="0" rIns="0" bIns="0" rtlCol="0"/>
          <a:lstStyle/>
          <a:p>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16" y="30343"/>
            <a:ext cx="1586982" cy="878507"/>
          </a:xfrm>
          <a:prstGeom prst="rect">
            <a:avLst/>
          </a:prstGeom>
        </p:spPr>
      </p:pic>
    </p:spTree>
    <p:extLst>
      <p:ext uri="{BB962C8B-B14F-4D97-AF65-F5344CB8AC3E}">
        <p14:creationId xmlns:p14="http://schemas.microsoft.com/office/powerpoint/2010/main" val="1310004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5787" y="1502945"/>
            <a:ext cx="7917880" cy="460152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165954" y="554333"/>
            <a:ext cx="8211726" cy="1077218"/>
          </a:xfrm>
          <a:prstGeom prst="rect">
            <a:avLst/>
          </a:prstGeom>
        </p:spPr>
        <p:txBody>
          <a:bodyPr vert="horz" wrap="square" lIns="0" tIns="0" rIns="0" bIns="0" rtlCol="0">
            <a:spAutoFit/>
          </a:bodyPr>
          <a:lstStyle/>
          <a:p>
            <a:pPr marL="471805" marR="5080" indent="-459740">
              <a:lnSpc>
                <a:spcPct val="125000"/>
              </a:lnSpc>
            </a:pPr>
            <a:r>
              <a:rPr sz="2000" dirty="0">
                <a:solidFill>
                  <a:srgbClr val="007DCF"/>
                </a:solidFill>
                <a:latin typeface="Arial Unicode MS"/>
                <a:cs typeface="Arial Unicode MS"/>
              </a:rPr>
              <a:t>Taking yourself, your family and your </a:t>
            </a:r>
            <a:r>
              <a:rPr lang="en-US" sz="2000" dirty="0">
                <a:solidFill>
                  <a:srgbClr val="007DCF"/>
                </a:solidFill>
                <a:latin typeface="Arial Unicode MS"/>
                <a:cs typeface="Arial Unicode MS"/>
              </a:rPr>
              <a:t>community as an </a:t>
            </a:r>
            <a:r>
              <a:rPr sz="2000" dirty="0">
                <a:solidFill>
                  <a:srgbClr val="007DCF"/>
                </a:solidFill>
                <a:latin typeface="Arial Unicode MS"/>
                <a:cs typeface="Arial Unicode MS"/>
              </a:rPr>
              <a:t>example: </a:t>
            </a:r>
            <a:endParaRPr lang="en-US" sz="2000" dirty="0">
              <a:solidFill>
                <a:srgbClr val="007DCF"/>
              </a:solidFill>
              <a:latin typeface="Arial Unicode MS"/>
              <a:cs typeface="Arial Unicode MS"/>
            </a:endParaRPr>
          </a:p>
          <a:p>
            <a:pPr marL="471805" marR="5080" indent="-459740">
              <a:lnSpc>
                <a:spcPct val="125000"/>
              </a:lnSpc>
            </a:pPr>
            <a:r>
              <a:rPr sz="2000" dirty="0">
                <a:solidFill>
                  <a:srgbClr val="007DCF"/>
                </a:solidFill>
                <a:latin typeface="Arial Unicode MS"/>
                <a:cs typeface="Arial Unicode MS"/>
              </a:rPr>
              <a:t>How often do you witness acts of</a:t>
            </a:r>
            <a:r>
              <a:rPr sz="2000" spc="-5" dirty="0">
                <a:solidFill>
                  <a:srgbClr val="007DCF"/>
                </a:solidFill>
                <a:latin typeface="Arial Unicode MS"/>
                <a:cs typeface="Arial Unicode MS"/>
              </a:rPr>
              <a:t> </a:t>
            </a:r>
            <a:r>
              <a:rPr sz="2000" dirty="0">
                <a:solidFill>
                  <a:srgbClr val="007DCF"/>
                </a:solidFill>
                <a:latin typeface="Arial Unicode MS"/>
                <a:cs typeface="Arial Unicode MS"/>
              </a:rPr>
              <a:t>incivility?</a:t>
            </a:r>
            <a:endParaRPr sz="2000" dirty="0">
              <a:latin typeface="Arial Unicode MS"/>
              <a:cs typeface="Arial Unicode MS"/>
            </a:endParaRPr>
          </a:p>
          <a:p>
            <a:pPr marL="14604">
              <a:lnSpc>
                <a:spcPct val="100000"/>
              </a:lnSpc>
            </a:pPr>
            <a:endParaRPr lang="en-US" sz="1000" dirty="0">
              <a:solidFill>
                <a:srgbClr val="808080"/>
              </a:solidFill>
              <a:latin typeface="Arial Unicode MS"/>
              <a:cs typeface="Arial Unicode MS"/>
            </a:endParaRPr>
          </a:p>
          <a:p>
            <a:pPr marL="14604">
              <a:lnSpc>
                <a:spcPct val="100000"/>
              </a:lnSpc>
            </a:pPr>
            <a:r>
              <a:rPr sz="1000" dirty="0" smtClean="0">
                <a:solidFill>
                  <a:srgbClr val="808080"/>
                </a:solidFill>
                <a:latin typeface="Arial Unicode MS"/>
                <a:cs typeface="Arial Unicode MS"/>
              </a:rPr>
              <a:t>.</a:t>
            </a:r>
            <a:endParaRPr sz="1000" dirty="0">
              <a:latin typeface="Arial Unicode MS"/>
              <a:cs typeface="Arial Unicode M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
        <p:nvSpPr>
          <p:cNvPr id="10" name="object 4"/>
          <p:cNvSpPr txBox="1"/>
          <p:nvPr/>
        </p:nvSpPr>
        <p:spPr>
          <a:xfrm>
            <a:off x="3982733" y="298982"/>
            <a:ext cx="4167355" cy="243870"/>
          </a:xfrm>
          <a:prstGeom prst="rect">
            <a:avLst/>
          </a:prstGeom>
        </p:spPr>
        <p:txBody>
          <a:bodyPr vert="horz" wrap="square" lIns="0" tIns="0" rIns="0" bIns="0" rtlCol="0">
            <a:spAutoFit/>
          </a:bodyPr>
          <a:lstStyle/>
          <a:p>
            <a:pPr marL="14604" algn="ctr">
              <a:lnSpc>
                <a:spcPts val="1610"/>
              </a:lnSpc>
            </a:pPr>
            <a:r>
              <a:rPr sz="2800" dirty="0" smtClean="0">
                <a:solidFill>
                  <a:srgbClr val="007DCF"/>
                </a:solidFill>
                <a:latin typeface="Arial Unicode MS"/>
                <a:cs typeface="Arial Unicode MS"/>
              </a:rPr>
              <a:t>Civility</a:t>
            </a:r>
            <a:r>
              <a:rPr sz="2800" spc="-80" dirty="0" smtClean="0">
                <a:solidFill>
                  <a:srgbClr val="007DCF"/>
                </a:solidFill>
                <a:latin typeface="Arial Unicode MS"/>
                <a:cs typeface="Arial Unicode MS"/>
              </a:rPr>
              <a:t> </a:t>
            </a:r>
            <a:r>
              <a:rPr sz="2800" dirty="0">
                <a:solidFill>
                  <a:srgbClr val="007DCF"/>
                </a:solidFill>
                <a:latin typeface="Arial Unicode MS"/>
                <a:cs typeface="Arial Unicode MS"/>
              </a:rPr>
              <a:t>Survey</a:t>
            </a:r>
            <a:endParaRPr sz="2800" dirty="0">
              <a:latin typeface="Arial Unicode MS"/>
              <a:cs typeface="Arial Unicode MS"/>
            </a:endParaRPr>
          </a:p>
        </p:txBody>
      </p:sp>
    </p:spTree>
    <p:extLst>
      <p:ext uri="{BB962C8B-B14F-4D97-AF65-F5344CB8AC3E}">
        <p14:creationId xmlns:p14="http://schemas.microsoft.com/office/powerpoint/2010/main" val="115001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81344" y="1473200"/>
            <a:ext cx="9279790" cy="479373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94480" y="243378"/>
            <a:ext cx="9961612" cy="911916"/>
          </a:xfrm>
          <a:prstGeom prst="rect">
            <a:avLst/>
          </a:prstGeom>
        </p:spPr>
        <p:txBody>
          <a:bodyPr vert="horz" wrap="square" lIns="0" tIns="0" rIns="0" bIns="0" rtlCol="0">
            <a:spAutoFit/>
          </a:bodyPr>
          <a:lstStyle/>
          <a:p>
            <a:pPr marL="12700">
              <a:lnSpc>
                <a:spcPct val="100000"/>
              </a:lnSpc>
            </a:pPr>
            <a:r>
              <a:rPr sz="2100" dirty="0">
                <a:solidFill>
                  <a:srgbClr val="007DCF"/>
                </a:solidFill>
                <a:latin typeface="Arial Unicode MS"/>
                <a:cs typeface="Arial Unicode MS"/>
              </a:rPr>
              <a:t>Thinking about our</a:t>
            </a:r>
            <a:r>
              <a:rPr sz="2100" spc="-165" dirty="0">
                <a:solidFill>
                  <a:srgbClr val="007DCF"/>
                </a:solidFill>
                <a:latin typeface="Arial Unicode MS"/>
                <a:cs typeface="Arial Unicode MS"/>
              </a:rPr>
              <a:t> </a:t>
            </a:r>
            <a:r>
              <a:rPr sz="2100" dirty="0">
                <a:solidFill>
                  <a:srgbClr val="007DCF"/>
                </a:solidFill>
                <a:latin typeface="Arial Unicode MS"/>
                <a:cs typeface="Arial Unicode MS"/>
              </a:rPr>
              <a:t>societ</a:t>
            </a:r>
            <a:r>
              <a:rPr sz="2100" spc="105" dirty="0">
                <a:solidFill>
                  <a:srgbClr val="007DCF"/>
                </a:solidFill>
                <a:latin typeface="Arial Unicode MS"/>
                <a:cs typeface="Arial Unicode MS"/>
              </a:rPr>
              <a:t>y</a:t>
            </a:r>
            <a:r>
              <a:rPr lang="en-US" sz="2100" spc="105" dirty="0">
                <a:solidFill>
                  <a:srgbClr val="007DCF"/>
                </a:solidFill>
                <a:latin typeface="Arial Unicode MS"/>
                <a:cs typeface="Arial Unicode MS"/>
              </a:rPr>
              <a:t> </a:t>
            </a:r>
            <a:r>
              <a:rPr sz="2100" dirty="0">
                <a:solidFill>
                  <a:srgbClr val="007DCF"/>
                </a:solidFill>
                <a:latin typeface="Arial Unicode MS"/>
                <a:cs typeface="Arial Unicode MS"/>
              </a:rPr>
              <a:t>and</a:t>
            </a:r>
            <a:r>
              <a:rPr sz="2100" spc="-105" dirty="0">
                <a:solidFill>
                  <a:srgbClr val="007DCF"/>
                </a:solidFill>
                <a:latin typeface="Arial Unicode MS"/>
                <a:cs typeface="Arial Unicode MS"/>
              </a:rPr>
              <a:t> </a:t>
            </a:r>
            <a:r>
              <a:rPr sz="2100" dirty="0">
                <a:solidFill>
                  <a:srgbClr val="007DCF"/>
                </a:solidFill>
                <a:latin typeface="Arial Unicode MS"/>
                <a:cs typeface="Arial Unicode MS"/>
              </a:rPr>
              <a:t>communities as a whole</a:t>
            </a:r>
            <a:r>
              <a:rPr lang="en-US" sz="2100" dirty="0">
                <a:solidFill>
                  <a:srgbClr val="007DCF"/>
                </a:solidFill>
                <a:latin typeface="Arial Unicode MS"/>
                <a:cs typeface="Arial Unicode MS"/>
              </a:rPr>
              <a:t>…</a:t>
            </a:r>
          </a:p>
          <a:p>
            <a:pPr marL="12700">
              <a:lnSpc>
                <a:spcPct val="100000"/>
              </a:lnSpc>
            </a:pPr>
            <a:r>
              <a:rPr lang="en-US" sz="2100" dirty="0">
                <a:solidFill>
                  <a:srgbClr val="007DCF"/>
                </a:solidFill>
                <a:latin typeface="Arial Unicode MS"/>
                <a:cs typeface="Arial Unicode MS"/>
              </a:rPr>
              <a:t>	</a:t>
            </a:r>
            <a:r>
              <a:rPr sz="2100" dirty="0">
                <a:solidFill>
                  <a:srgbClr val="007DCF"/>
                </a:solidFill>
                <a:latin typeface="Arial Unicode MS"/>
                <a:cs typeface="Arial Unicode MS"/>
              </a:rPr>
              <a:t>How concerned are you about</a:t>
            </a:r>
            <a:r>
              <a:rPr sz="2100" spc="-60" dirty="0">
                <a:solidFill>
                  <a:srgbClr val="007DCF"/>
                </a:solidFill>
                <a:latin typeface="Arial Unicode MS"/>
                <a:cs typeface="Arial Unicode MS"/>
              </a:rPr>
              <a:t> </a:t>
            </a:r>
            <a:r>
              <a:rPr sz="2100" dirty="0">
                <a:solidFill>
                  <a:srgbClr val="007DCF"/>
                </a:solidFill>
                <a:latin typeface="Arial Unicode MS"/>
                <a:cs typeface="Arial Unicode MS"/>
              </a:rPr>
              <a:t>the level of incivility you witness?</a:t>
            </a:r>
            <a:endParaRPr sz="2100" dirty="0">
              <a:latin typeface="Arial Unicode MS"/>
              <a:cs typeface="Arial Unicode MS"/>
            </a:endParaRPr>
          </a:p>
          <a:p>
            <a:pPr>
              <a:lnSpc>
                <a:spcPct val="100000"/>
              </a:lnSpc>
              <a:spcBef>
                <a:spcPts val="31"/>
              </a:spcBef>
            </a:pPr>
            <a:endParaRPr sz="1700" dirty="0">
              <a:latin typeface="Times New Roman"/>
              <a:cs typeface="Times New Roman"/>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16" y="13409"/>
            <a:ext cx="1586982" cy="878507"/>
          </a:xfrm>
          <a:prstGeom prst="rect">
            <a:avLst/>
          </a:prstGeom>
        </p:spPr>
      </p:pic>
    </p:spTree>
    <p:extLst>
      <p:ext uri="{BB962C8B-B14F-4D97-AF65-F5344CB8AC3E}">
        <p14:creationId xmlns:p14="http://schemas.microsoft.com/office/powerpoint/2010/main" val="1483706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1717</Words>
  <Application>Microsoft Macintosh PowerPoint</Application>
  <PresentationFormat>Widescreen</PresentationFormat>
  <Paragraphs>186</Paragraphs>
  <Slides>39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 Unicode MS</vt:lpstr>
      <vt:lpstr>Calibri</vt:lpstr>
      <vt:lpstr>Calibri Light</vt:lpstr>
      <vt:lpstr>Roboto Black</vt:lpstr>
      <vt:lpstr>Roboto Condensed Light</vt:lpstr>
      <vt:lpstr>Roboto Medium</vt:lpstr>
      <vt:lpstr>Tahoma</vt:lpstr>
      <vt:lpstr>Times New Roman</vt:lpstr>
      <vt:lpstr>Wingdings</vt:lpstr>
      <vt:lpstr>Office Theme</vt:lpstr>
      <vt:lpstr>Why Civility Matters in the Lodge</vt:lpstr>
      <vt:lpstr>PowerPoint Presentation</vt:lpstr>
      <vt:lpstr>Would You Believe?</vt:lpstr>
      <vt:lpstr>PowerPoint Presentation</vt:lpstr>
      <vt:lpstr>Let’s Look at the Numbers</vt:lpstr>
      <vt:lpstr>PowerPoint Presentation</vt:lpstr>
      <vt:lpstr>PowerPoint Presentation</vt:lpstr>
      <vt:lpstr>PowerPoint Presentation</vt:lpstr>
      <vt:lpstr>PowerPoint Presentation</vt:lpstr>
      <vt:lpstr>PowerPoint Presentation</vt:lpstr>
      <vt:lpstr>Our Future Members and Leaders</vt:lpstr>
      <vt:lpstr>PowerPoint Presentation</vt:lpstr>
      <vt:lpstr>PowerPoint Presentation</vt:lpstr>
      <vt:lpstr>With so much acknowledged incivility in the world, why would you allow it to take hold in your lodge?</vt:lpstr>
      <vt:lpstr>PowerPoint Presentation</vt:lpstr>
      <vt:lpstr>Why Civility in the Lodge?</vt:lpstr>
      <vt:lpstr>The Compass</vt:lpstr>
      <vt:lpstr>Why Does All Of This Matter?  Member Retention</vt:lpstr>
      <vt:lpstr>Impact on Member Attendance and Attraction</vt:lpstr>
      <vt:lpstr>Increased Distraction from Greater Things</vt:lpstr>
      <vt:lpstr>Cost and Consequences of Incivility to Lodges</vt:lpstr>
      <vt:lpstr>Stress at work also impacts our relationships</vt:lpstr>
      <vt:lpstr>Do you want your Lodge to be a stress point in anyone’s life?</vt:lpstr>
      <vt:lpstr>Incivility Contributes to:</vt:lpstr>
      <vt:lpstr>PowerPoint Presentation</vt:lpstr>
      <vt:lpstr>Think About This…</vt:lpstr>
      <vt:lpstr>PowerPoint Presentation</vt:lpstr>
      <vt:lpstr>FIRST…REMEMBER WHO WE ARE</vt:lpstr>
      <vt:lpstr>How Do We Fix It?</vt:lpstr>
      <vt:lpstr>How Do We Fix It?</vt:lpstr>
      <vt:lpstr>How Do We Fix It?</vt:lpstr>
      <vt:lpstr>Engender Trust Amongst Leaders and Brothers</vt:lpstr>
      <vt:lpstr>Listen Actively</vt:lpstr>
      <vt:lpstr>Personally</vt:lpstr>
      <vt:lpstr>Consider the Resources Available to You</vt:lpstr>
      <vt:lpstr>PowerPoint Presentation</vt:lpstr>
      <vt:lpstr>PowerPoint Presentation</vt:lpstr>
      <vt:lpstr>PowerPoint Presentation</vt:lpstr>
      <vt:lpstr>Visit and use the following resources frequently</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JBarr</dc:creator>
  <cp:lastModifiedBy>Microsoft Office User</cp:lastModifiedBy>
  <cp:revision>72</cp:revision>
  <cp:lastPrinted>2017-08-08T15:46:04Z</cp:lastPrinted>
  <dcterms:created xsi:type="dcterms:W3CDTF">2017-06-06T01:57:08Z</dcterms:created>
  <dcterms:modified xsi:type="dcterms:W3CDTF">2017-11-25T02:03:11Z</dcterms:modified>
</cp:coreProperties>
</file>