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95" r:id="rId3"/>
    <p:sldId id="296" r:id="rId4"/>
    <p:sldId id="258" r:id="rId5"/>
    <p:sldId id="257" r:id="rId6"/>
    <p:sldId id="260" r:id="rId7"/>
    <p:sldId id="278" r:id="rId8"/>
    <p:sldId id="284" r:id="rId9"/>
    <p:sldId id="286" r:id="rId10"/>
    <p:sldId id="287" r:id="rId11"/>
    <p:sldId id="297" r:id="rId12"/>
    <p:sldId id="301" r:id="rId13"/>
    <p:sldId id="298" r:id="rId14"/>
    <p:sldId id="299" r:id="rId15"/>
    <p:sldId id="289" r:id="rId16"/>
    <p:sldId id="291" r:id="rId17"/>
    <p:sldId id="290" r:id="rId18"/>
    <p:sldId id="292" r:id="rId19"/>
  </p:sldIdLst>
  <p:sldSz cx="12192000" cy="6858000"/>
  <p:notesSz cx="7077075" cy="93630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50000" autoAdjust="0"/>
  </p:normalViewPr>
  <p:slideViewPr>
    <p:cSldViewPr snapToGrid="0" snapToObjects="1">
      <p:cViewPr varScale="1">
        <p:scale>
          <a:sx n="86" d="100"/>
          <a:sy n="86" d="100"/>
        </p:scale>
        <p:origin x="1056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66733" cy="4697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008705" y="0"/>
            <a:ext cx="3066733" cy="4697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728662" y="1169987"/>
            <a:ext cx="5619750" cy="31607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6867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93296"/>
            <a:ext cx="3066733" cy="4697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3" cy="469778"/>
          </a:xfrm>
          <a:prstGeom prst="rect">
            <a:avLst/>
          </a:prstGeom>
          <a:noFill/>
          <a:ln>
            <a:noFill/>
          </a:ln>
        </p:spPr>
        <p:txBody>
          <a:bodyPr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668243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6867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69988"/>
            <a:ext cx="5619750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45F1-9CB0-4CD4-89A7-BA4C48E385E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30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69988"/>
            <a:ext cx="5619750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45F1-9CB0-4CD4-89A7-BA4C48E385E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30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686710"/>
          </a:xfrm>
          <a:prstGeom prst="rect">
            <a:avLst/>
          </a:prstGeom>
          <a:noFill/>
          <a:ln>
            <a:noFill/>
          </a:ln>
        </p:spPr>
        <p:txBody>
          <a:bodyPr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Shape 413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3" cy="469778"/>
          </a:xfrm>
          <a:prstGeom prst="rect">
            <a:avLst/>
          </a:prstGeom>
          <a:noFill/>
          <a:ln>
            <a:noFill/>
          </a:ln>
        </p:spPr>
        <p:txBody>
          <a:bodyPr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6867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686710"/>
          </a:xfrm>
          <a:prstGeom prst="rect">
            <a:avLst/>
          </a:prstGeom>
          <a:noFill/>
          <a:ln>
            <a:noFill/>
          </a:ln>
        </p:spPr>
        <p:txBody>
          <a:bodyPr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Shape 424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3" cy="469778"/>
          </a:xfrm>
          <a:prstGeom prst="rect">
            <a:avLst/>
          </a:prstGeom>
          <a:noFill/>
          <a:ln>
            <a:noFill/>
          </a:ln>
        </p:spPr>
        <p:txBody>
          <a:bodyPr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6867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6867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686710"/>
          </a:xfrm>
          <a:prstGeom prst="rect">
            <a:avLst/>
          </a:prstGeom>
          <a:noFill/>
          <a:ln>
            <a:noFill/>
          </a:ln>
        </p:spPr>
        <p:txBody>
          <a:bodyPr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3" cy="469778"/>
          </a:xfrm>
          <a:prstGeom prst="rect">
            <a:avLst/>
          </a:prstGeom>
          <a:noFill/>
          <a:ln>
            <a:noFill/>
          </a:ln>
        </p:spPr>
        <p:txBody>
          <a:bodyPr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6867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6867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6867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6867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6867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69988"/>
            <a:ext cx="5619750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45F1-9CB0-4CD4-89A7-BA4C48E385E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30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7033845" y="0"/>
            <a:ext cx="5158155" cy="6858000"/>
          </a:xfrm>
          <a:prstGeom prst="rect">
            <a:avLst/>
          </a:prstGeom>
          <a:gradFill>
            <a:gsLst>
              <a:gs pos="0">
                <a:srgbClr val="1C1C1C"/>
              </a:gs>
              <a:gs pos="23000">
                <a:srgbClr val="1C1C1C"/>
              </a:gs>
              <a:gs pos="69000">
                <a:schemeClr val="dk1"/>
              </a:gs>
              <a:gs pos="97000">
                <a:schemeClr val="dk1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10937631" y="0"/>
            <a:ext cx="586154" cy="5861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10937631" y="0"/>
            <a:ext cx="586154" cy="5861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301898"/>
            <a:ext cx="57912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656050" y="1104120"/>
            <a:ext cx="10900200" cy="134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br>
              <a:rPr lang="en-US" sz="64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-US" sz="6400" b="1" dirty="0">
                <a:latin typeface="Roboto"/>
                <a:ea typeface="Roboto"/>
                <a:cs typeface="Roboto"/>
                <a:sym typeface="Roboto"/>
              </a:rPr>
            </a:br>
            <a:br>
              <a:rPr lang="en-US" sz="6400" b="1" dirty="0">
                <a:latin typeface="Roboto"/>
                <a:ea typeface="Roboto"/>
                <a:cs typeface="Roboto"/>
                <a:sym typeface="Roboto"/>
              </a:rPr>
            </a:br>
            <a:br>
              <a:rPr lang="en-US" sz="6400" b="1" dirty="0">
                <a:latin typeface="Roboto"/>
                <a:ea typeface="Roboto"/>
                <a:cs typeface="Roboto"/>
                <a:sym typeface="Roboto"/>
              </a:rPr>
            </a:br>
            <a:r>
              <a:rPr lang="en-US" sz="80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Civility in Society</a:t>
            </a:r>
            <a:br>
              <a:rPr lang="en-US" sz="36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-US" sz="3600" b="1" dirty="0">
                <a:latin typeface="Roboto"/>
                <a:ea typeface="Roboto"/>
                <a:cs typeface="Roboto"/>
                <a:sym typeface="Roboto"/>
              </a:rPr>
            </a:br>
            <a:r>
              <a:rPr lang="en-US" sz="3600" b="1" dirty="0" err="1">
                <a:latin typeface="Roboto"/>
                <a:ea typeface="Roboto"/>
                <a:cs typeface="Roboto"/>
                <a:sym typeface="Roboto"/>
              </a:rPr>
              <a:t>Anacapa</a:t>
            </a:r>
            <a:r>
              <a:rPr lang="en-US" sz="3600" b="1" dirty="0">
                <a:latin typeface="Roboto"/>
                <a:ea typeface="Roboto"/>
                <a:cs typeface="Roboto"/>
                <a:sym typeface="Roboto"/>
              </a:rPr>
              <a:t> Middle School</a:t>
            </a:r>
            <a:endParaRPr lang="en-US" sz="36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838200" y="188700"/>
            <a:ext cx="10515600" cy="92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CIVIL DIALOGUE</a:t>
            </a:r>
          </a:p>
        </p:txBody>
      </p:sp>
      <p:pic>
        <p:nvPicPr>
          <p:cNvPr id="397" name="Shape 39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6051" b="16050"/>
          <a:stretch/>
        </p:blipFill>
        <p:spPr>
          <a:xfrm>
            <a:off x="838200" y="1253400"/>
            <a:ext cx="10515600" cy="43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035" y="673653"/>
            <a:ext cx="5169359" cy="4638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5369719"/>
            <a:ext cx="2365375" cy="11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67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Log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6" t="10198" r="28563" b="55628"/>
          <a:stretch/>
        </p:blipFill>
        <p:spPr>
          <a:xfrm>
            <a:off x="9271000" y="5286375"/>
            <a:ext cx="2365375" cy="1349375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CIVIL DIALOGUE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14174" y="2323069"/>
            <a:ext cx="97734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/>
              <a:t>The community of San Buenaventura has grown large enough as to benefit from a multi-district school board election.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5369719"/>
            <a:ext cx="2365375" cy="11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38937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Log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6" t="10198" r="28563" b="55628"/>
          <a:stretch/>
        </p:blipFill>
        <p:spPr>
          <a:xfrm>
            <a:off x="9271000" y="5286375"/>
            <a:ext cx="2365375" cy="1349375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CIVIL DIALOGUE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14174" y="2487685"/>
            <a:ext cx="97734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/>
              <a:t>Students who cannot provide their own uniforms and equipment should not be allowed to</a:t>
            </a:r>
          </a:p>
          <a:p>
            <a:pPr algn="ctr"/>
            <a:r>
              <a:rPr lang="en-US" sz="4400" b="1" i="1" dirty="0"/>
              <a:t>participate in intramural sports.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5369719"/>
            <a:ext cx="2365375" cy="11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06189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Log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6" t="10198" r="28563" b="55628"/>
          <a:stretch/>
        </p:blipFill>
        <p:spPr>
          <a:xfrm>
            <a:off x="9271000" y="5286375"/>
            <a:ext cx="2365375" cy="1349375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GROUND RULES OF CIVILITY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/>
          </p:nvPr>
        </p:nvSpPr>
        <p:spPr>
          <a:xfrm>
            <a:off x="609600" y="0"/>
            <a:ext cx="10972800" cy="6815274"/>
          </a:xfrm>
        </p:spPr>
        <p:txBody>
          <a:bodyPr>
            <a:normAutofit/>
          </a:bodyPr>
          <a:lstStyle/>
          <a:p>
            <a:r>
              <a:rPr lang="en-US" sz="2000" b="1" dirty="0"/>
              <a:t>Be passionate without being hostile.</a:t>
            </a:r>
            <a:endParaRPr lang="en-US" sz="2000" dirty="0"/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Focus on how the statement makes you feel</a:t>
            </a:r>
          </a:p>
          <a:p>
            <a:r>
              <a:rPr lang="en-US" sz="2000" dirty="0"/>
              <a:t> </a:t>
            </a:r>
          </a:p>
          <a:p>
            <a:r>
              <a:rPr lang="en-US" sz="2000" b="1" dirty="0"/>
              <a:t>Participants should use truthful speech that does not attack others.</a:t>
            </a:r>
            <a:endParaRPr lang="en-US" sz="2000" dirty="0"/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Use “I” language</a:t>
            </a:r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Disagree without demonizing</a:t>
            </a:r>
          </a:p>
          <a:p>
            <a:r>
              <a:rPr lang="en-US" sz="2000" dirty="0"/>
              <a:t> </a:t>
            </a:r>
          </a:p>
          <a:p>
            <a:r>
              <a:rPr lang="en-US" sz="2000" b="1" dirty="0"/>
              <a:t>Use Active Listening.</a:t>
            </a:r>
            <a:endParaRPr lang="en-US" sz="2000" dirty="0"/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Listen patiently; do not interrupt.</a:t>
            </a:r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Do not engage in fake listening as you plan out what you want to say next.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5369719"/>
            <a:ext cx="2365375" cy="11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49161"/>
      </p:ext>
    </p:extLst>
  </p:cSld>
  <p:clrMapOvr>
    <a:masterClrMapping/>
  </p:clrMapOvr>
  <p:transition spd="slow"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Shape 415"/>
          <p:cNvPicPr preferRelativeResize="0"/>
          <p:nvPr/>
        </p:nvPicPr>
        <p:blipFill rotWithShape="1">
          <a:blip r:embed="rId3">
            <a:alphaModFix/>
          </a:blip>
          <a:srcRect t="25629" b="29735"/>
          <a:stretch/>
        </p:blipFill>
        <p:spPr>
          <a:xfrm>
            <a:off x="0" y="0"/>
            <a:ext cx="12192000" cy="355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Shape 416"/>
          <p:cNvSpPr txBox="1">
            <a:spLocks noGrp="1"/>
          </p:cNvSpPr>
          <p:nvPr>
            <p:ph type="title"/>
          </p:nvPr>
        </p:nvSpPr>
        <p:spPr>
          <a:xfrm>
            <a:off x="429462" y="3752875"/>
            <a:ext cx="3558300" cy="79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NEXT STEPS</a:t>
            </a:r>
          </a:p>
        </p:txBody>
      </p:sp>
      <p:sp>
        <p:nvSpPr>
          <p:cNvPr id="417" name="Shape 417"/>
          <p:cNvSpPr txBox="1"/>
          <p:nvPr/>
        </p:nvSpPr>
        <p:spPr>
          <a:xfrm>
            <a:off x="4260150" y="3752875"/>
            <a:ext cx="7739100" cy="197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34950" algn="l" rtl="0">
              <a:spcBef>
                <a:spcPts val="0"/>
              </a:spcBef>
              <a:buClr>
                <a:schemeClr val="accent4"/>
              </a:buClr>
              <a:buSzPct val="100000"/>
              <a:buFont typeface="Roboto"/>
              <a:buChar char="✧"/>
            </a:pP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Observe our own behavior</a:t>
            </a:r>
          </a:p>
          <a:p>
            <a:pPr marL="285750" marR="0" lvl="0" indent="-234950" algn="l" rtl="0">
              <a:spcBef>
                <a:spcPts val="0"/>
              </a:spcBef>
              <a:buClr>
                <a:schemeClr val="accent4"/>
              </a:buClr>
              <a:buSzPct val="100000"/>
              <a:buFont typeface="Roboto"/>
              <a:buChar char="✧"/>
            </a:pP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Utilize the Toolkit</a:t>
            </a:r>
          </a:p>
          <a:p>
            <a:pPr marL="285750" marR="0" lvl="0" indent="-234950" algn="l" rtl="0">
              <a:spcBef>
                <a:spcPts val="0"/>
              </a:spcBef>
              <a:buClr>
                <a:schemeClr val="accent4"/>
              </a:buClr>
              <a:buSzPct val="100000"/>
              <a:buFont typeface="Roboto"/>
              <a:buChar char="✧"/>
            </a:pP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Become a Civility Ambassador</a:t>
            </a:r>
          </a:p>
          <a:p>
            <a:pPr marL="285750" marR="0" lvl="0" indent="-234950" algn="l" rtl="0">
              <a:spcBef>
                <a:spcPts val="0"/>
              </a:spcBef>
              <a:buClr>
                <a:schemeClr val="accent4"/>
              </a:buClr>
              <a:buSzPct val="100000"/>
              <a:buFont typeface="Roboto"/>
              <a:buChar char="✧"/>
            </a:pP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Look for opportunities to share with community</a:t>
            </a:r>
          </a:p>
          <a:p>
            <a:pPr marL="285750" marR="0" lvl="0" indent="-234950" algn="l" rtl="0">
              <a:spcBef>
                <a:spcPts val="0"/>
              </a:spcBef>
              <a:buClr>
                <a:schemeClr val="accent4"/>
              </a:buClr>
              <a:buSzPct val="100000"/>
              <a:buFont typeface="Roboto"/>
              <a:buChar char="✧"/>
            </a:pP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Presume decency in others</a:t>
            </a:r>
          </a:p>
        </p:txBody>
      </p:sp>
      <p:pic>
        <p:nvPicPr>
          <p:cNvPr id="419" name="Shape 4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0100" y="4512300"/>
            <a:ext cx="1352099" cy="135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/>
        </p:nvSpPr>
        <p:spPr>
          <a:xfrm>
            <a:off x="381500" y="2352600"/>
            <a:ext cx="11517600" cy="3497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Just as Incivility Happens, </a:t>
            </a:r>
            <a:r>
              <a:rPr lang="en-US" sz="3000" b="1" dirty="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so does Civility</a:t>
            </a:r>
            <a:r>
              <a:rPr lang="en-US" sz="3000" dirty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lang="en-US" sz="3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000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difference is</a:t>
            </a:r>
            <a:r>
              <a:rPr lang="en-US" sz="3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that being uncivil takes no conscious effort at all.  </a:t>
            </a:r>
            <a:r>
              <a:rPr lang="en-US" sz="3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 just happens.</a:t>
            </a:r>
            <a:r>
              <a:rPr lang="en-US" sz="3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3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000" b="1" dirty="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Civility takes effort and consideration</a:t>
            </a:r>
            <a:r>
              <a:rPr lang="en-US" sz="3000" b="1" dirty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lang="en-US" sz="3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30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But like anything else we do regularly,</a:t>
            </a:r>
            <a:r>
              <a:rPr lang="en-US" sz="3000" dirty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 will soon become a part of who we are, and will become effortless</a:t>
            </a:r>
            <a:r>
              <a:rPr lang="en-US" sz="3000" dirty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pic>
        <p:nvPicPr>
          <p:cNvPr id="435" name="Shape 435"/>
          <p:cNvPicPr preferRelativeResize="0"/>
          <p:nvPr/>
        </p:nvPicPr>
        <p:blipFill rotWithShape="1">
          <a:blip r:embed="rId3">
            <a:alphaModFix/>
          </a:blip>
          <a:srcRect t="18994" b="54295"/>
          <a:stretch/>
        </p:blipFill>
        <p:spPr>
          <a:xfrm>
            <a:off x="0" y="0"/>
            <a:ext cx="12192000" cy="217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Shape 426" descr="Untitled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1457" y="-4"/>
            <a:ext cx="5746200" cy="714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2" name="Shape 442"/>
          <p:cNvGrpSpPr/>
          <p:nvPr/>
        </p:nvGrpSpPr>
        <p:grpSpPr>
          <a:xfrm>
            <a:off x="1533525" y="-419259"/>
            <a:ext cx="9124950" cy="6858000"/>
            <a:chOff x="965" y="0"/>
            <a:chExt cx="5748" cy="4320"/>
          </a:xfrm>
        </p:grpSpPr>
        <p:sp>
          <p:nvSpPr>
            <p:cNvPr id="443" name="Shape 443"/>
            <p:cNvSpPr/>
            <p:nvPr/>
          </p:nvSpPr>
          <p:spPr>
            <a:xfrm>
              <a:off x="965" y="0"/>
              <a:ext cx="5748" cy="432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Shape 444"/>
            <p:cNvSpPr/>
            <p:nvPr/>
          </p:nvSpPr>
          <p:spPr>
            <a:xfrm flipH="1">
              <a:off x="3282" y="425"/>
              <a:ext cx="1200" cy="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492" y="40754"/>
                  </a:moveTo>
                  <a:cubicBezTo>
                    <a:pt x="1983" y="39870"/>
                    <a:pt x="2653" y="39235"/>
                    <a:pt x="3502" y="38848"/>
                  </a:cubicBezTo>
                  <a:cubicBezTo>
                    <a:pt x="4342" y="38471"/>
                    <a:pt x="5217" y="38272"/>
                    <a:pt x="6102" y="38272"/>
                  </a:cubicBezTo>
                  <a:lnTo>
                    <a:pt x="35881" y="38272"/>
                  </a:lnTo>
                  <a:cubicBezTo>
                    <a:pt x="35488" y="34748"/>
                    <a:pt x="35068" y="31710"/>
                    <a:pt x="34621" y="29178"/>
                  </a:cubicBezTo>
                  <a:cubicBezTo>
                    <a:pt x="34174" y="26636"/>
                    <a:pt x="33745" y="24432"/>
                    <a:pt x="33352" y="22556"/>
                  </a:cubicBezTo>
                  <a:cubicBezTo>
                    <a:pt x="32852" y="19905"/>
                    <a:pt x="33057" y="17403"/>
                    <a:pt x="33951" y="15031"/>
                  </a:cubicBezTo>
                  <a:cubicBezTo>
                    <a:pt x="34844" y="12658"/>
                    <a:pt x="35979" y="10533"/>
                    <a:pt x="37373" y="8657"/>
                  </a:cubicBezTo>
                  <a:cubicBezTo>
                    <a:pt x="38758" y="6780"/>
                    <a:pt x="40178" y="5212"/>
                    <a:pt x="41617" y="3941"/>
                  </a:cubicBezTo>
                  <a:cubicBezTo>
                    <a:pt x="43055" y="2680"/>
                    <a:pt x="44074" y="1826"/>
                    <a:pt x="44663" y="1379"/>
                  </a:cubicBezTo>
                  <a:cubicBezTo>
                    <a:pt x="46057" y="277"/>
                    <a:pt x="47746" y="0"/>
                    <a:pt x="49729" y="555"/>
                  </a:cubicBezTo>
                  <a:cubicBezTo>
                    <a:pt x="51418" y="1211"/>
                    <a:pt x="52660" y="2541"/>
                    <a:pt x="53455" y="4527"/>
                  </a:cubicBezTo>
                  <a:lnTo>
                    <a:pt x="67000" y="38272"/>
                  </a:lnTo>
                  <a:lnTo>
                    <a:pt x="80696" y="38272"/>
                  </a:lnTo>
                  <a:cubicBezTo>
                    <a:pt x="82385" y="38272"/>
                    <a:pt x="83797" y="38907"/>
                    <a:pt x="84940" y="40178"/>
                  </a:cubicBezTo>
                  <a:cubicBezTo>
                    <a:pt x="86084" y="41449"/>
                    <a:pt x="86656" y="43018"/>
                    <a:pt x="86656" y="44894"/>
                  </a:cubicBezTo>
                  <a:lnTo>
                    <a:pt x="86656" y="111729"/>
                  </a:lnTo>
                  <a:cubicBezTo>
                    <a:pt x="86656" y="113606"/>
                    <a:pt x="86084" y="115174"/>
                    <a:pt x="84940" y="116445"/>
                  </a:cubicBezTo>
                  <a:cubicBezTo>
                    <a:pt x="83797" y="117716"/>
                    <a:pt x="82385" y="118351"/>
                    <a:pt x="80696" y="118351"/>
                  </a:cubicBezTo>
                  <a:lnTo>
                    <a:pt x="25606" y="118351"/>
                  </a:lnTo>
                  <a:cubicBezTo>
                    <a:pt x="24918" y="118351"/>
                    <a:pt x="23774" y="118123"/>
                    <a:pt x="22184" y="117686"/>
                  </a:cubicBezTo>
                  <a:cubicBezTo>
                    <a:pt x="20594" y="117240"/>
                    <a:pt x="18932" y="116475"/>
                    <a:pt x="17199" y="115373"/>
                  </a:cubicBezTo>
                  <a:cubicBezTo>
                    <a:pt x="15465" y="114271"/>
                    <a:pt x="13777" y="112782"/>
                    <a:pt x="12133" y="110905"/>
                  </a:cubicBezTo>
                  <a:cubicBezTo>
                    <a:pt x="10498" y="109029"/>
                    <a:pt x="9336" y="106597"/>
                    <a:pt x="8639" y="103618"/>
                  </a:cubicBezTo>
                  <a:lnTo>
                    <a:pt x="303" y="46214"/>
                  </a:lnTo>
                  <a:cubicBezTo>
                    <a:pt x="0" y="44010"/>
                    <a:pt x="402" y="42194"/>
                    <a:pt x="1492" y="40754"/>
                  </a:cubicBezTo>
                  <a:close/>
                  <a:moveTo>
                    <a:pt x="98271" y="36952"/>
                  </a:moveTo>
                  <a:lnTo>
                    <a:pt x="115684" y="36952"/>
                  </a:lnTo>
                  <a:cubicBezTo>
                    <a:pt x="116881" y="36952"/>
                    <a:pt x="117891" y="37388"/>
                    <a:pt x="118740" y="38272"/>
                  </a:cubicBezTo>
                  <a:cubicBezTo>
                    <a:pt x="119580" y="39156"/>
                    <a:pt x="120000" y="40258"/>
                    <a:pt x="120000" y="41578"/>
                  </a:cubicBezTo>
                  <a:lnTo>
                    <a:pt x="120000" y="115373"/>
                  </a:lnTo>
                  <a:cubicBezTo>
                    <a:pt x="120000" y="116584"/>
                    <a:pt x="119580" y="117656"/>
                    <a:pt x="118740" y="118600"/>
                  </a:cubicBezTo>
                  <a:cubicBezTo>
                    <a:pt x="117891" y="119533"/>
                    <a:pt x="116881" y="120000"/>
                    <a:pt x="115684" y="120000"/>
                  </a:cubicBezTo>
                  <a:lnTo>
                    <a:pt x="98271" y="120000"/>
                  </a:lnTo>
                  <a:cubicBezTo>
                    <a:pt x="97073" y="120000"/>
                    <a:pt x="96055" y="119533"/>
                    <a:pt x="95215" y="118600"/>
                  </a:cubicBezTo>
                  <a:cubicBezTo>
                    <a:pt x="94366" y="117656"/>
                    <a:pt x="93946" y="116584"/>
                    <a:pt x="93946" y="115373"/>
                  </a:cubicBezTo>
                  <a:lnTo>
                    <a:pt x="93946" y="41578"/>
                  </a:lnTo>
                  <a:cubicBezTo>
                    <a:pt x="93946" y="40258"/>
                    <a:pt x="94366" y="39156"/>
                    <a:pt x="95215" y="38272"/>
                  </a:cubicBezTo>
                  <a:cubicBezTo>
                    <a:pt x="96055" y="37388"/>
                    <a:pt x="97073" y="36952"/>
                    <a:pt x="98271" y="3695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5" name="Shape 445"/>
          <p:cNvSpPr txBox="1">
            <a:spLocks noGrp="1"/>
          </p:cNvSpPr>
          <p:nvPr>
            <p:ph type="ctrTitle"/>
          </p:nvPr>
        </p:nvSpPr>
        <p:spPr>
          <a:xfrm>
            <a:off x="1523992" y="2203237"/>
            <a:ext cx="9144000" cy="91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THANK YOU</a:t>
            </a:r>
            <a:r>
              <a:rPr lang="en-US" sz="6000" b="1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!</a:t>
            </a:r>
          </a:p>
        </p:txBody>
      </p:sp>
      <p:sp>
        <p:nvSpPr>
          <p:cNvPr id="446" name="Shape 446"/>
          <p:cNvSpPr txBox="1">
            <a:spLocks noGrp="1"/>
          </p:cNvSpPr>
          <p:nvPr>
            <p:ph type="subTitle" idx="1"/>
          </p:nvPr>
        </p:nvSpPr>
        <p:spPr>
          <a:xfrm>
            <a:off x="1581975" y="3122450"/>
            <a:ext cx="9144000" cy="2208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i="0" u="none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Please contact me for more information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i="1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Russ Charvonia</a:t>
            </a:r>
            <a:br>
              <a:rPr lang="en-US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400" b="1" i="0" u="none" strike="noStrike" cap="none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Russ</a:t>
            </a:r>
            <a:r>
              <a:rPr lang="en-US" sz="2400" i="0" u="none" strike="noStrike" cap="none" dirty="0" err="1">
                <a:solidFill>
                  <a:schemeClr val="accent4"/>
                </a:solidFill>
                <a:latin typeface="Roboto Light"/>
                <a:ea typeface="Roboto Light"/>
                <a:cs typeface="Roboto Light"/>
                <a:sym typeface="Roboto Light"/>
              </a:rPr>
              <a:t>@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MasonicCivility</a:t>
            </a:r>
            <a:r>
              <a:rPr lang="en-US" sz="2400" i="0" u="none" strike="noStrike" cap="none" dirty="0" err="1">
                <a:solidFill>
                  <a:schemeClr val="accent4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r>
              <a:rPr lang="en-US" sz="2400" i="0" u="none" strike="noStrike" cap="none" dirty="0" err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org</a:t>
            </a:r>
            <a:endParaRPr lang="en-US" sz="2400" i="0" u="none" strike="noStrike" cap="none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i="0" u="none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805</a:t>
            </a:r>
            <a:r>
              <a:rPr lang="en-US" sz="2400" i="0" u="none" strike="noStrike" cap="none" dirty="0">
                <a:solidFill>
                  <a:schemeClr val="accent4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r>
              <a:rPr lang="en-US" sz="2400" i="0" u="none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258</a:t>
            </a:r>
            <a:r>
              <a:rPr lang="en-US" sz="2400" i="0" u="none" strike="noStrike" cap="none" dirty="0">
                <a:solidFill>
                  <a:schemeClr val="accent4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r>
              <a:rPr lang="en-US" sz="2400" i="0" u="none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1037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447" name="Shape 447"/>
          <p:cNvCxnSpPr/>
          <p:nvPr/>
        </p:nvCxnSpPr>
        <p:spPr>
          <a:xfrm>
            <a:off x="2149951" y="2008621"/>
            <a:ext cx="7825800" cy="0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48" name="Shape 448"/>
          <p:cNvCxnSpPr/>
          <p:nvPr/>
        </p:nvCxnSpPr>
        <p:spPr>
          <a:xfrm>
            <a:off x="2149950" y="5573535"/>
            <a:ext cx="7825800" cy="0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49" name="Shape 449"/>
          <p:cNvSpPr txBox="1"/>
          <p:nvPr/>
        </p:nvSpPr>
        <p:spPr>
          <a:xfrm>
            <a:off x="4859373" y="5051950"/>
            <a:ext cx="2431719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800" b="1" dirty="0" err="1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Masonic</a:t>
            </a:r>
            <a:r>
              <a:rPr lang="en-US" sz="1800" b="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Civility</a:t>
            </a:r>
            <a:r>
              <a:rPr lang="en-US" sz="1800" b="1" dirty="0" err="1">
                <a:solidFill>
                  <a:schemeClr val="accent4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r>
              <a:rPr lang="en-US" sz="1800" b="1" dirty="0" err="1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org</a:t>
            </a:r>
            <a:endParaRPr lang="en-US" sz="1800" b="1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450" name="Shape 450" descr="Civility-in-Society-v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929312"/>
            <a:ext cx="12192000" cy="92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Shape 451" descr="Civility-in-Society-v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929312"/>
            <a:ext cx="12192000" cy="92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35F93A-9D7B-4D4F-BAD3-459E60458BF5}"/>
              </a:ext>
            </a:extLst>
          </p:cNvPr>
          <p:cNvSpPr/>
          <p:nvPr/>
        </p:nvSpPr>
        <p:spPr>
          <a:xfrm>
            <a:off x="363562" y="1192158"/>
            <a:ext cx="54479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Thinking about the Past Week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303D05-C1E2-43E5-A662-6AB8CB1BB829}"/>
              </a:ext>
            </a:extLst>
          </p:cNvPr>
          <p:cNvSpPr txBox="1"/>
          <p:nvPr/>
        </p:nvSpPr>
        <p:spPr>
          <a:xfrm>
            <a:off x="7315199" y="1467258"/>
            <a:ext cx="39340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C000"/>
                </a:solidFill>
                <a:highlight>
                  <a:srgbClr val="000000"/>
                </a:highlight>
              </a:rPr>
              <a:t>Did you encounter  any acts of </a:t>
            </a:r>
            <a:r>
              <a:rPr lang="en-US" sz="4800" b="1" i="1" dirty="0">
                <a:solidFill>
                  <a:srgbClr val="FF0000"/>
                </a:solidFill>
                <a:highlight>
                  <a:srgbClr val="000000"/>
                </a:highlight>
              </a:rPr>
              <a:t>incivility</a:t>
            </a:r>
            <a:r>
              <a:rPr lang="en-US" sz="4800" dirty="0">
                <a:solidFill>
                  <a:srgbClr val="FFC000"/>
                </a:solidFill>
                <a:highlight>
                  <a:srgbClr val="000000"/>
                </a:highlight>
              </a:rPr>
              <a:t>?</a:t>
            </a:r>
          </a:p>
        </p:txBody>
      </p:sp>
      <p:pic>
        <p:nvPicPr>
          <p:cNvPr id="4" name="Shape 1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7304" y="3216923"/>
            <a:ext cx="5172526" cy="3003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184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5026729F-E497-4596-8E96-78C3493A9508}"/>
              </a:ext>
            </a:extLst>
          </p:cNvPr>
          <p:cNvSpPr/>
          <p:nvPr/>
        </p:nvSpPr>
        <p:spPr>
          <a:xfrm>
            <a:off x="2098964" y="976746"/>
            <a:ext cx="6608618" cy="553835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099094-EFDA-4DB9-828F-CAF2C68097A3}"/>
              </a:ext>
            </a:extLst>
          </p:cNvPr>
          <p:cNvSpPr txBox="1"/>
          <p:nvPr/>
        </p:nvSpPr>
        <p:spPr>
          <a:xfrm>
            <a:off x="3501736" y="2078182"/>
            <a:ext cx="3834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How did that make you feel? </a:t>
            </a:r>
          </a:p>
          <a:p>
            <a:endParaRPr lang="en-US" sz="3600" dirty="0"/>
          </a:p>
          <a:p>
            <a:r>
              <a:rPr lang="en-US" sz="3600" dirty="0"/>
              <a:t>What did you do about it? </a:t>
            </a:r>
          </a:p>
        </p:txBody>
      </p:sp>
    </p:spTree>
    <p:extLst>
      <p:ext uri="{BB962C8B-B14F-4D97-AF65-F5344CB8AC3E}">
        <p14:creationId xmlns:p14="http://schemas.microsoft.com/office/powerpoint/2010/main" val="426804218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81425" y="175975"/>
            <a:ext cx="59133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u="none" strike="noStrike" cap="none" dirty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Would You Believe?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481425" y="1328269"/>
            <a:ext cx="6040500" cy="438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Wikipedia has long defined </a:t>
            </a:r>
            <a:r>
              <a:rPr lang="en-US" sz="36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36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Civility</a:t>
            </a:r>
            <a:r>
              <a:rPr lang="en-US" sz="36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</a:t>
            </a:r>
            <a:r>
              <a:rPr lang="en-US" sz="36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36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36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SEE INCIVILITY</a:t>
            </a:r>
            <a:r>
              <a:rPr lang="en-US" sz="36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recently has a definition of </a:t>
            </a:r>
            <a:r>
              <a:rPr lang="en-US" sz="36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36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Civility</a:t>
            </a:r>
            <a:r>
              <a:rPr lang="en-US" sz="36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been accepted by Wikipedia</a:t>
            </a:r>
            <a:r>
              <a:rPr lang="en-US" sz="36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9558" y="838825"/>
            <a:ext cx="4665240" cy="438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3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425" y="4748773"/>
            <a:ext cx="3573348" cy="1925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529192" y="3661625"/>
            <a:ext cx="6267988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dirty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DIVERSITY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724125" y="4317275"/>
            <a:ext cx="5948700" cy="120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Understand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1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Accept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1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Appreciate</a:t>
            </a:r>
            <a:endParaRPr lang="en-US" sz="1800" dirty="0">
              <a:solidFill>
                <a:schemeClr val="accent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7834637" y="2599400"/>
            <a:ext cx="3576900" cy="212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accent4"/>
                </a:solidFill>
                <a:latin typeface="Roboto Medium"/>
                <a:ea typeface="Roboto Medium"/>
                <a:cs typeface="Roboto Medium"/>
                <a:sym typeface="Roboto Medium"/>
              </a:rPr>
              <a:t>“</a:t>
            </a:r>
            <a:r>
              <a:rPr lang="en-US" sz="44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The journey begins with each of us</a:t>
            </a:r>
            <a:r>
              <a:rPr lang="en-US" sz="4400">
                <a:solidFill>
                  <a:schemeClr val="accent4"/>
                </a:solidFill>
                <a:latin typeface="Roboto Medium"/>
                <a:ea typeface="Roboto Medium"/>
                <a:cs typeface="Roboto Medium"/>
                <a:sym typeface="Roboto Medium"/>
              </a:rPr>
              <a:t>.”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25" y="794988"/>
            <a:ext cx="5816043" cy="279132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/>
        </p:nvSpPr>
        <p:spPr>
          <a:xfrm>
            <a:off x="104550" y="2215262"/>
            <a:ext cx="3188100" cy="358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7200" b="1" dirty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Why </a:t>
            </a:r>
            <a:r>
              <a:rPr lang="en-US" sz="7200" b="1" i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Civility</a:t>
            </a:r>
            <a:r>
              <a:rPr lang="en-US" sz="7200" b="1" dirty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 Now?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4607" y="0"/>
            <a:ext cx="8857393" cy="592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400" y="304825"/>
            <a:ext cx="1784400" cy="178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/>
        </p:nvSpPr>
        <p:spPr>
          <a:xfrm>
            <a:off x="1752214" y="54500"/>
            <a:ext cx="8525874" cy="109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7200" b="1" dirty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How do we </a:t>
            </a:r>
            <a:r>
              <a:rPr lang="en-US" sz="7200" b="1" i="1" dirty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fix</a:t>
            </a:r>
            <a:r>
              <a:rPr lang="en-US" sz="7200" b="1" dirty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 it? it?</a:t>
            </a:r>
          </a:p>
        </p:txBody>
      </p:sp>
      <p:pic>
        <p:nvPicPr>
          <p:cNvPr id="304" name="Shape 304"/>
          <p:cNvPicPr preferRelativeResize="0"/>
          <p:nvPr/>
        </p:nvPicPr>
        <p:blipFill rotWithShape="1">
          <a:blip r:embed="rId3">
            <a:alphaModFix/>
          </a:blip>
          <a:srcRect t="9616" b="33752"/>
          <a:stretch/>
        </p:blipFill>
        <p:spPr>
          <a:xfrm>
            <a:off x="0" y="1196562"/>
            <a:ext cx="12192000" cy="460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225075" y="109000"/>
            <a:ext cx="11128800" cy="92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Personally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4777900" y="999175"/>
            <a:ext cx="7185000" cy="4787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Be Self-Aware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Make a commitment to be more civil</a:t>
            </a:r>
            <a:r>
              <a:rPr lang="en-US" sz="18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Consciously pay attention to your own actions and communication with others</a:t>
            </a:r>
            <a:r>
              <a:rPr lang="en-US" sz="18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Think the best of others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Incivility often arises when we feel we have been intentionally wronged or disrespected</a:t>
            </a:r>
            <a:r>
              <a:rPr lang="en-US" sz="18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However, transgressions are usually committed without malice but more from a lack of awareness</a:t>
            </a:r>
            <a:r>
              <a:rPr lang="en-US" sz="18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Be Self-Actuating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Seek out and recognize opportunities to introduce or engage in civil discourse during times of disagreement or outright conflict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Encourage Others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times of calm, engage in a conversation about civility awareness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2" name="Shape 3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075" y="2663725"/>
            <a:ext cx="4236926" cy="282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Shape 3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0800" y="1101400"/>
            <a:ext cx="2091201" cy="142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Shape 364"/>
          <p:cNvPicPr preferRelativeResize="0"/>
          <p:nvPr/>
        </p:nvPicPr>
        <p:blipFill rotWithShape="1">
          <a:blip r:embed="rId5">
            <a:alphaModFix/>
          </a:blip>
          <a:srcRect l="20819" t="45234" r="30400" b="2657"/>
          <a:stretch/>
        </p:blipFill>
        <p:spPr>
          <a:xfrm>
            <a:off x="225075" y="1101400"/>
            <a:ext cx="2000376" cy="1424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title"/>
          </p:nvPr>
        </p:nvSpPr>
        <p:spPr>
          <a:xfrm>
            <a:off x="665025" y="1607775"/>
            <a:ext cx="10688700" cy="92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CIVILITY TOOLBOX</a:t>
            </a:r>
          </a:p>
        </p:txBody>
      </p:sp>
      <p:grpSp>
        <p:nvGrpSpPr>
          <p:cNvPr id="383" name="Shape 383"/>
          <p:cNvGrpSpPr/>
          <p:nvPr/>
        </p:nvGrpSpPr>
        <p:grpSpPr>
          <a:xfrm>
            <a:off x="801267" y="264268"/>
            <a:ext cx="2861954" cy="1236719"/>
            <a:chOff x="665018" y="1983178"/>
            <a:chExt cx="2861954" cy="1236719"/>
          </a:xfrm>
        </p:grpSpPr>
        <p:sp>
          <p:nvSpPr>
            <p:cNvPr id="384" name="Shape 384"/>
            <p:cNvSpPr txBox="1"/>
            <p:nvPr/>
          </p:nvSpPr>
          <p:spPr>
            <a:xfrm>
              <a:off x="665018" y="2819788"/>
              <a:ext cx="2861954" cy="4001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000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CIVILITY TOOLS</a:t>
              </a:r>
            </a:p>
          </p:txBody>
        </p:sp>
        <p:cxnSp>
          <p:nvCxnSpPr>
            <p:cNvPr id="385" name="Shape 385"/>
            <p:cNvCxnSpPr/>
            <p:nvPr/>
          </p:nvCxnSpPr>
          <p:spPr>
            <a:xfrm>
              <a:off x="727060" y="2809797"/>
              <a:ext cx="2113807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386" name="Shape 386"/>
            <p:cNvSpPr/>
            <p:nvPr/>
          </p:nvSpPr>
          <p:spPr>
            <a:xfrm flipH="1">
              <a:off x="755074" y="1983178"/>
              <a:ext cx="720574" cy="7224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817" y="96182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23817" y="96182"/>
                  </a:lnTo>
                  <a:close/>
                  <a:moveTo>
                    <a:pt x="79998" y="46545"/>
                  </a:moveTo>
                  <a:cubicBezTo>
                    <a:pt x="79030" y="45456"/>
                    <a:pt x="79058" y="44423"/>
                    <a:pt x="80091" y="43455"/>
                  </a:cubicBezTo>
                  <a:cubicBezTo>
                    <a:pt x="81120" y="42487"/>
                    <a:pt x="82120" y="42487"/>
                    <a:pt x="83089" y="43455"/>
                  </a:cubicBezTo>
                  <a:lnTo>
                    <a:pt x="88544" y="48910"/>
                  </a:lnTo>
                  <a:cubicBezTo>
                    <a:pt x="89638" y="49878"/>
                    <a:pt x="89698" y="50911"/>
                    <a:pt x="88725" y="52001"/>
                  </a:cubicBezTo>
                  <a:cubicBezTo>
                    <a:pt x="88241" y="52364"/>
                    <a:pt x="87664" y="52545"/>
                    <a:pt x="86998" y="52545"/>
                  </a:cubicBezTo>
                  <a:cubicBezTo>
                    <a:pt x="86333" y="52545"/>
                    <a:pt x="85816" y="52364"/>
                    <a:pt x="85453" y="52001"/>
                  </a:cubicBezTo>
                  <a:lnTo>
                    <a:pt x="79998" y="46545"/>
                  </a:lnTo>
                  <a:close/>
                  <a:moveTo>
                    <a:pt x="75637" y="50911"/>
                  </a:moveTo>
                  <a:cubicBezTo>
                    <a:pt x="74664" y="49939"/>
                    <a:pt x="73635" y="49939"/>
                    <a:pt x="72546" y="50911"/>
                  </a:cubicBezTo>
                  <a:cubicBezTo>
                    <a:pt x="71452" y="51880"/>
                    <a:pt x="71452" y="52908"/>
                    <a:pt x="72546" y="54002"/>
                  </a:cubicBezTo>
                  <a:lnTo>
                    <a:pt x="82726" y="64182"/>
                  </a:lnTo>
                  <a:cubicBezTo>
                    <a:pt x="83089" y="64545"/>
                    <a:pt x="83577" y="64726"/>
                    <a:pt x="84182" y="64726"/>
                  </a:cubicBezTo>
                  <a:cubicBezTo>
                    <a:pt x="84788" y="64726"/>
                    <a:pt x="85272" y="64484"/>
                    <a:pt x="85635" y="64000"/>
                  </a:cubicBezTo>
                  <a:cubicBezTo>
                    <a:pt x="86728" y="63032"/>
                    <a:pt x="86728" y="61999"/>
                    <a:pt x="85635" y="60909"/>
                  </a:cubicBezTo>
                  <a:lnTo>
                    <a:pt x="75637" y="50911"/>
                  </a:lnTo>
                  <a:close/>
                  <a:moveTo>
                    <a:pt x="65271" y="61454"/>
                  </a:moveTo>
                  <a:cubicBezTo>
                    <a:pt x="64061" y="60365"/>
                    <a:pt x="64000" y="59336"/>
                    <a:pt x="65089" y="58363"/>
                  </a:cubicBezTo>
                  <a:cubicBezTo>
                    <a:pt x="66183" y="57395"/>
                    <a:pt x="67212" y="57395"/>
                    <a:pt x="68180" y="58363"/>
                  </a:cubicBezTo>
                  <a:lnTo>
                    <a:pt x="73635" y="63819"/>
                  </a:lnTo>
                  <a:cubicBezTo>
                    <a:pt x="74724" y="64787"/>
                    <a:pt x="74724" y="65820"/>
                    <a:pt x="73635" y="66909"/>
                  </a:cubicBezTo>
                  <a:cubicBezTo>
                    <a:pt x="73272" y="67272"/>
                    <a:pt x="72755" y="67454"/>
                    <a:pt x="72090" y="67454"/>
                  </a:cubicBezTo>
                  <a:cubicBezTo>
                    <a:pt x="71424" y="67454"/>
                    <a:pt x="70908" y="67272"/>
                    <a:pt x="70544" y="66909"/>
                  </a:cubicBezTo>
                  <a:lnTo>
                    <a:pt x="65271" y="61454"/>
                  </a:lnTo>
                  <a:close/>
                  <a:moveTo>
                    <a:pt x="57819" y="68911"/>
                  </a:moveTo>
                  <a:cubicBezTo>
                    <a:pt x="56604" y="67817"/>
                    <a:pt x="56543" y="66788"/>
                    <a:pt x="57637" y="65820"/>
                  </a:cubicBezTo>
                  <a:cubicBezTo>
                    <a:pt x="58726" y="64847"/>
                    <a:pt x="59755" y="64847"/>
                    <a:pt x="60728" y="65820"/>
                  </a:cubicBezTo>
                  <a:lnTo>
                    <a:pt x="66183" y="71275"/>
                  </a:lnTo>
                  <a:cubicBezTo>
                    <a:pt x="67272" y="72364"/>
                    <a:pt x="67272" y="73393"/>
                    <a:pt x="66183" y="74366"/>
                  </a:cubicBezTo>
                  <a:cubicBezTo>
                    <a:pt x="65815" y="74729"/>
                    <a:pt x="65303" y="74910"/>
                    <a:pt x="64638" y="74910"/>
                  </a:cubicBezTo>
                  <a:cubicBezTo>
                    <a:pt x="63968" y="74910"/>
                    <a:pt x="63456" y="74729"/>
                    <a:pt x="63088" y="74366"/>
                  </a:cubicBezTo>
                  <a:lnTo>
                    <a:pt x="57819" y="68911"/>
                  </a:lnTo>
                  <a:close/>
                  <a:moveTo>
                    <a:pt x="53271" y="73272"/>
                  </a:moveTo>
                  <a:cubicBezTo>
                    <a:pt x="52303" y="72304"/>
                    <a:pt x="51270" y="72332"/>
                    <a:pt x="50181" y="73365"/>
                  </a:cubicBezTo>
                  <a:cubicBezTo>
                    <a:pt x="49091" y="74394"/>
                    <a:pt x="49152" y="75395"/>
                    <a:pt x="50362" y="76363"/>
                  </a:cubicBezTo>
                  <a:lnTo>
                    <a:pt x="60179" y="86547"/>
                  </a:lnTo>
                  <a:cubicBezTo>
                    <a:pt x="60667" y="86910"/>
                    <a:pt x="61212" y="87092"/>
                    <a:pt x="61817" y="87092"/>
                  </a:cubicBezTo>
                  <a:cubicBezTo>
                    <a:pt x="62422" y="87092"/>
                    <a:pt x="62906" y="86910"/>
                    <a:pt x="63274" y="86547"/>
                  </a:cubicBezTo>
                  <a:cubicBezTo>
                    <a:pt x="64242" y="85453"/>
                    <a:pt x="64242" y="84364"/>
                    <a:pt x="63274" y="83275"/>
                  </a:cubicBezTo>
                  <a:lnTo>
                    <a:pt x="53271" y="73272"/>
                  </a:lnTo>
                  <a:close/>
                  <a:moveTo>
                    <a:pt x="40909" y="108912"/>
                  </a:moveTo>
                  <a:cubicBezTo>
                    <a:pt x="40425" y="109275"/>
                    <a:pt x="39908" y="109457"/>
                    <a:pt x="39363" y="109457"/>
                  </a:cubicBezTo>
                  <a:cubicBezTo>
                    <a:pt x="38819" y="109457"/>
                    <a:pt x="38302" y="109275"/>
                    <a:pt x="37818" y="108912"/>
                  </a:cubicBezTo>
                  <a:lnTo>
                    <a:pt x="27815" y="98728"/>
                  </a:lnTo>
                  <a:cubicBezTo>
                    <a:pt x="27331" y="98244"/>
                    <a:pt x="27089" y="97760"/>
                    <a:pt x="27089" y="97276"/>
                  </a:cubicBezTo>
                  <a:cubicBezTo>
                    <a:pt x="27089" y="96787"/>
                    <a:pt x="27331" y="96242"/>
                    <a:pt x="27815" y="95637"/>
                  </a:cubicBezTo>
                  <a:cubicBezTo>
                    <a:pt x="28909" y="94669"/>
                    <a:pt x="29938" y="94730"/>
                    <a:pt x="30906" y="95819"/>
                  </a:cubicBezTo>
                  <a:lnTo>
                    <a:pt x="40909" y="105635"/>
                  </a:lnTo>
                  <a:cubicBezTo>
                    <a:pt x="41877" y="106850"/>
                    <a:pt x="41877" y="107939"/>
                    <a:pt x="40909" y="108912"/>
                  </a:cubicBezTo>
                  <a:close/>
                  <a:moveTo>
                    <a:pt x="43818" y="96727"/>
                  </a:moveTo>
                  <a:cubicBezTo>
                    <a:pt x="43455" y="97090"/>
                    <a:pt x="42938" y="97276"/>
                    <a:pt x="42272" y="97276"/>
                  </a:cubicBezTo>
                  <a:cubicBezTo>
                    <a:pt x="41607" y="97276"/>
                    <a:pt x="41090" y="97090"/>
                    <a:pt x="40727" y="96727"/>
                  </a:cubicBezTo>
                  <a:lnTo>
                    <a:pt x="35272" y="91271"/>
                  </a:lnTo>
                  <a:cubicBezTo>
                    <a:pt x="34788" y="90787"/>
                    <a:pt x="34546" y="90303"/>
                    <a:pt x="34546" y="89819"/>
                  </a:cubicBezTo>
                  <a:cubicBezTo>
                    <a:pt x="34546" y="89335"/>
                    <a:pt x="34848" y="88851"/>
                    <a:pt x="35454" y="88362"/>
                  </a:cubicBezTo>
                  <a:cubicBezTo>
                    <a:pt x="36422" y="87273"/>
                    <a:pt x="37394" y="87213"/>
                    <a:pt x="38363" y="88181"/>
                  </a:cubicBezTo>
                  <a:lnTo>
                    <a:pt x="43818" y="93636"/>
                  </a:lnTo>
                  <a:cubicBezTo>
                    <a:pt x="44786" y="94730"/>
                    <a:pt x="44786" y="95758"/>
                    <a:pt x="43818" y="96727"/>
                  </a:cubicBezTo>
                  <a:close/>
                  <a:moveTo>
                    <a:pt x="51270" y="89275"/>
                  </a:moveTo>
                  <a:cubicBezTo>
                    <a:pt x="50907" y="89638"/>
                    <a:pt x="50395" y="89819"/>
                    <a:pt x="49724" y="89819"/>
                  </a:cubicBezTo>
                  <a:cubicBezTo>
                    <a:pt x="49059" y="89819"/>
                    <a:pt x="48542" y="89638"/>
                    <a:pt x="48179" y="89275"/>
                  </a:cubicBezTo>
                  <a:lnTo>
                    <a:pt x="42910" y="83819"/>
                  </a:lnTo>
                  <a:cubicBezTo>
                    <a:pt x="42300" y="83335"/>
                    <a:pt x="41998" y="82851"/>
                    <a:pt x="41998" y="82362"/>
                  </a:cubicBezTo>
                  <a:cubicBezTo>
                    <a:pt x="41998" y="81878"/>
                    <a:pt x="42240" y="81334"/>
                    <a:pt x="42724" y="80729"/>
                  </a:cubicBezTo>
                  <a:cubicBezTo>
                    <a:pt x="43818" y="79761"/>
                    <a:pt x="44846" y="79761"/>
                    <a:pt x="45819" y="80729"/>
                  </a:cubicBezTo>
                  <a:lnTo>
                    <a:pt x="51270" y="86184"/>
                  </a:lnTo>
                  <a:cubicBezTo>
                    <a:pt x="52243" y="87273"/>
                    <a:pt x="52243" y="88302"/>
                    <a:pt x="51270" y="89275"/>
                  </a:cubicBezTo>
                  <a:close/>
                  <a:moveTo>
                    <a:pt x="96727" y="96727"/>
                  </a:moveTo>
                  <a:lnTo>
                    <a:pt x="96727" y="56362"/>
                  </a:lnTo>
                  <a:lnTo>
                    <a:pt x="56180" y="96727"/>
                  </a:lnTo>
                  <a:lnTo>
                    <a:pt x="96727" y="96727"/>
                  </a:lnTo>
                  <a:close/>
                  <a:moveTo>
                    <a:pt x="96182" y="44544"/>
                  </a:moveTo>
                  <a:cubicBezTo>
                    <a:pt x="95698" y="44912"/>
                    <a:pt x="95121" y="45093"/>
                    <a:pt x="94455" y="45093"/>
                  </a:cubicBezTo>
                  <a:cubicBezTo>
                    <a:pt x="93790" y="45093"/>
                    <a:pt x="93273" y="44912"/>
                    <a:pt x="92910" y="44544"/>
                  </a:cubicBezTo>
                  <a:lnTo>
                    <a:pt x="87455" y="39275"/>
                  </a:lnTo>
                  <a:cubicBezTo>
                    <a:pt x="86971" y="38786"/>
                    <a:pt x="86728" y="38242"/>
                    <a:pt x="86728" y="37637"/>
                  </a:cubicBezTo>
                  <a:cubicBezTo>
                    <a:pt x="86728" y="37152"/>
                    <a:pt x="86971" y="36608"/>
                    <a:pt x="87455" y="35998"/>
                  </a:cubicBezTo>
                  <a:cubicBezTo>
                    <a:pt x="88544" y="35030"/>
                    <a:pt x="89577" y="35030"/>
                    <a:pt x="90545" y="35998"/>
                  </a:cubicBezTo>
                  <a:lnTo>
                    <a:pt x="96182" y="41453"/>
                  </a:lnTo>
                  <a:cubicBezTo>
                    <a:pt x="97150" y="42426"/>
                    <a:pt x="97150" y="43455"/>
                    <a:pt x="96182" y="44544"/>
                  </a:cubicBezTo>
                  <a:close/>
                  <a:moveTo>
                    <a:pt x="108000" y="41635"/>
                  </a:moveTo>
                  <a:cubicBezTo>
                    <a:pt x="108605" y="41151"/>
                    <a:pt x="108908" y="40667"/>
                    <a:pt x="108908" y="40183"/>
                  </a:cubicBezTo>
                  <a:cubicBezTo>
                    <a:pt x="108908" y="39699"/>
                    <a:pt x="108605" y="39154"/>
                    <a:pt x="108000" y="38544"/>
                  </a:cubicBezTo>
                  <a:lnTo>
                    <a:pt x="98183" y="28546"/>
                  </a:lnTo>
                  <a:cubicBezTo>
                    <a:pt x="97574" y="28062"/>
                    <a:pt x="97029" y="27820"/>
                    <a:pt x="96545" y="27820"/>
                  </a:cubicBezTo>
                  <a:cubicBezTo>
                    <a:pt x="96061" y="27820"/>
                    <a:pt x="95544" y="28062"/>
                    <a:pt x="95000" y="28546"/>
                  </a:cubicBezTo>
                  <a:cubicBezTo>
                    <a:pt x="94455" y="29030"/>
                    <a:pt x="94180" y="29575"/>
                    <a:pt x="94180" y="30180"/>
                  </a:cubicBezTo>
                  <a:cubicBezTo>
                    <a:pt x="94180" y="30669"/>
                    <a:pt x="94423" y="31153"/>
                    <a:pt x="94907" y="31637"/>
                  </a:cubicBezTo>
                  <a:lnTo>
                    <a:pt x="105091" y="41635"/>
                  </a:lnTo>
                  <a:cubicBezTo>
                    <a:pt x="105454" y="42124"/>
                    <a:pt x="105938" y="42366"/>
                    <a:pt x="106543" y="42366"/>
                  </a:cubicBezTo>
                  <a:cubicBezTo>
                    <a:pt x="107153" y="42366"/>
                    <a:pt x="107637" y="42124"/>
                    <a:pt x="108000" y="416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7" name="Shape 387"/>
          <p:cNvSpPr txBox="1"/>
          <p:nvPr/>
        </p:nvSpPr>
        <p:spPr>
          <a:xfrm>
            <a:off x="626750" y="3229900"/>
            <a:ext cx="7775400" cy="160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Resources for individuals, families, schools, workplaces,</a:t>
            </a:r>
            <a:r>
              <a:rPr lang="en-US" sz="2400" dirty="0">
                <a:solidFill>
                  <a:schemeClr val="accent4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communities and government.</a:t>
            </a:r>
            <a:endParaRPr lang="en-US" sz="2400" dirty="0">
              <a:solidFill>
                <a:schemeClr val="accent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>
                <a:latin typeface="Roboto"/>
                <a:ea typeface="Roboto"/>
                <a:cs typeface="Roboto"/>
                <a:sym typeface="Roboto"/>
              </a:rPr>
              <a:t>Available through</a:t>
            </a:r>
            <a:r>
              <a:rPr lang="en-US" sz="2400" dirty="0">
                <a:solidFill>
                  <a:srgbClr val="8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b="1" i="1" dirty="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CIVILITYCENTER.ORG</a:t>
            </a:r>
          </a:p>
        </p:txBody>
      </p:sp>
      <p:pic>
        <p:nvPicPr>
          <p:cNvPr id="388" name="Shape 388" descr="imag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58325" y="1080375"/>
            <a:ext cx="1983600" cy="19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288" y="3523674"/>
            <a:ext cx="2365375" cy="1182687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10014</TotalTime>
  <Words>361</Words>
  <Application>Microsoft Macintosh PowerPoint</Application>
  <PresentationFormat>Widescreen</PresentationFormat>
  <Paragraphs>75</Paragraphs>
  <Slides>18</Slides>
  <Notes>15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Roboto</vt:lpstr>
      <vt:lpstr>Roboto Light</vt:lpstr>
      <vt:lpstr>Roboto Medium</vt:lpstr>
      <vt:lpstr>Calibri</vt:lpstr>
      <vt:lpstr>Arial</vt:lpstr>
      <vt:lpstr>Office Theme</vt:lpstr>
      <vt:lpstr>    Civility in Society  Anacapa Middle School</vt:lpstr>
      <vt:lpstr>PowerPoint Presentation</vt:lpstr>
      <vt:lpstr>PowerPoint Presentation</vt:lpstr>
      <vt:lpstr>Would You Believe?</vt:lpstr>
      <vt:lpstr>PowerPoint Presentation</vt:lpstr>
      <vt:lpstr>PowerPoint Presentation</vt:lpstr>
      <vt:lpstr>PowerPoint Presentation</vt:lpstr>
      <vt:lpstr>Personally</vt:lpstr>
      <vt:lpstr>CIVILITY TOOLBOX</vt:lpstr>
      <vt:lpstr>CIVIL DIALOGUE</vt:lpstr>
      <vt:lpstr>PowerPoint Presentation</vt:lpstr>
      <vt:lpstr>CIVIL DIALOGUE</vt:lpstr>
      <vt:lpstr>CIVIL DIALOGUE</vt:lpstr>
      <vt:lpstr>GROUND RULES OF CIVILITY</vt:lpstr>
      <vt:lpstr>NEXT STEPS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Civility in Society</dc:title>
  <cp:lastModifiedBy>Russ Charvonia</cp:lastModifiedBy>
  <cp:revision>28</cp:revision>
  <dcterms:modified xsi:type="dcterms:W3CDTF">2018-09-12T20:50:31Z</dcterms:modified>
</cp:coreProperties>
</file>