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55" r:id="rId1"/>
  </p:sldMasterIdLst>
  <p:notesMasterIdLst>
    <p:notesMasterId r:id="rId22"/>
  </p:notesMasterIdLst>
  <p:sldIdLst>
    <p:sldId id="256" r:id="rId2"/>
    <p:sldId id="328" r:id="rId3"/>
    <p:sldId id="332" r:id="rId4"/>
    <p:sldId id="302" r:id="rId5"/>
    <p:sldId id="333" r:id="rId6"/>
    <p:sldId id="309" r:id="rId7"/>
    <p:sldId id="316" r:id="rId8"/>
    <p:sldId id="257" r:id="rId9"/>
    <p:sldId id="270" r:id="rId10"/>
    <p:sldId id="313" r:id="rId11"/>
    <p:sldId id="301" r:id="rId12"/>
    <p:sldId id="287" r:id="rId13"/>
    <p:sldId id="297" r:id="rId14"/>
    <p:sldId id="335" r:id="rId15"/>
    <p:sldId id="337" r:id="rId16"/>
    <p:sldId id="338" r:id="rId17"/>
    <p:sldId id="318" r:id="rId18"/>
    <p:sldId id="339" r:id="rId19"/>
    <p:sldId id="298" r:id="rId20"/>
    <p:sldId id="276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FFCD00"/>
    <a:srgbClr val="01CCA1"/>
    <a:srgbClr val="03A5ED"/>
    <a:srgbClr val="ED7D31"/>
    <a:srgbClr val="5B9BD5"/>
    <a:srgbClr val="A5A5A5"/>
    <a:srgbClr val="FF3B00"/>
    <a:srgbClr val="00AB89"/>
    <a:srgbClr val="3E5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9" autoAdjust="0"/>
    <p:restoredTop sz="86340" autoAdjust="0"/>
  </p:normalViewPr>
  <p:slideViewPr>
    <p:cSldViewPr snapToGrid="0">
      <p:cViewPr varScale="1">
        <p:scale>
          <a:sx n="82" d="100"/>
          <a:sy n="82" d="100"/>
        </p:scale>
        <p:origin x="192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C5D5A-AD09-4F03-A352-EA28A40BCFE8}" type="datetimeFigureOut">
              <a:rPr lang="en-US" smtClean="0"/>
              <a:t>6/12/19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745F1-9CB0-4CD4-89A7-BA4C48E385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14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45F1-9CB0-4CD4-89A7-BA4C48E385E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68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45F1-9CB0-4CD4-89A7-BA4C48E385E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080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6867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078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45F1-9CB0-4CD4-89A7-BA4C48E385E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86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745F1-9CB0-4CD4-89A7-BA4C48E385E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332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686710"/>
          </a:xfrm>
          <a:prstGeom prst="rect">
            <a:avLst/>
          </a:prstGeom>
          <a:noFill/>
          <a:ln>
            <a:noFill/>
          </a:ln>
        </p:spPr>
        <p:txBody>
          <a:bodyPr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3" cy="469778"/>
          </a:xfrm>
          <a:prstGeom prst="rect">
            <a:avLst/>
          </a:prstGeom>
          <a:noFill/>
          <a:ln>
            <a:noFill/>
          </a:ln>
        </p:spPr>
        <p:txBody>
          <a:bodyPr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6151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69988"/>
            <a:ext cx="5619750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45F1-9CB0-4CD4-89A7-BA4C48E385E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13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707708" y="4505980"/>
            <a:ext cx="5661660" cy="36867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4242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69988"/>
            <a:ext cx="5619750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45F1-9CB0-4CD4-89A7-BA4C48E385E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00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69988"/>
            <a:ext cx="5619750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45F1-9CB0-4CD4-89A7-BA4C48E385E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3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3BB1-416F-4E51-B6B3-D2B8B8C2438C}" type="datetime1">
              <a:rPr lang="en-US" smtClean="0"/>
              <a:t>6/12/19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Company Name Presentation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F3B6-C9CA-4BC7-81BA-4AAF1EFF07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32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D2E9-85A1-40FF-B108-7B2F62028C81}" type="datetime1">
              <a:rPr lang="en-US" smtClean="0"/>
              <a:t>6/12/19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Company Name Presentation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F3B6-C9CA-4BC7-81BA-4AAF1EFF07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79041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D2E9-85A1-40FF-B108-7B2F62028C81}" type="datetime1">
              <a:rPr lang="en-US" smtClean="0"/>
              <a:t>6/12/19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Company Name Presentation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F3B6-C9CA-4BC7-81BA-4AAF1EFF07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617243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7033845" y="0"/>
            <a:ext cx="5158155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9000"/>
                  <a:lumOff val="11000"/>
                </a:schemeClr>
              </a:gs>
              <a:gs pos="23000">
                <a:schemeClr val="tx1">
                  <a:lumMod val="89000"/>
                  <a:lumOff val="11000"/>
                </a:schemeClr>
              </a:gs>
              <a:gs pos="69000">
                <a:schemeClr val="tx1">
                  <a:lumMod val="75000"/>
                </a:schemeClr>
              </a:gs>
              <a:gs pos="97000">
                <a:schemeClr val="tx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0937631" y="0"/>
            <a:ext cx="586155" cy="5861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937631" y="0"/>
            <a:ext cx="586155" cy="5861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FEEB1-47CF-4EEB-A202-AB2429EDD460}" type="datetime1">
              <a:rPr lang="en-US" smtClean="0"/>
              <a:t>6/12/19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Company Name </a:t>
            </a:r>
            <a:r>
              <a:rPr lang="en-US" b="0" dirty="0"/>
              <a:t>Presentation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8E8FF3B6-C9CA-4BC7-81BA-4AAF1EFF07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4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FEEB1-47CF-4EEB-A202-AB2429EDD460}" type="datetime1">
              <a:rPr lang="en-US" smtClean="0"/>
              <a:t>6/12/19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Company Name </a:t>
            </a:r>
            <a:r>
              <a:rPr lang="en-US" b="0"/>
              <a:t>Presentation Name</a:t>
            </a:r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F3B6-C9CA-4BC7-81BA-4AAF1EFF07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937631" y="0"/>
            <a:ext cx="586155" cy="5861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1301263"/>
            <a:ext cx="105156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51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4B1-BCB2-4842-ABED-8B7BCC063184}" type="datetime1">
              <a:rPr lang="en-US" smtClean="0"/>
              <a:t>6/12/19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Company Name Presentation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F3B6-C9CA-4BC7-81BA-4AAF1EFF07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63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6D73-C2D3-4C6D-98B6-14A62D6E0909}" type="datetime1">
              <a:rPr lang="en-US" smtClean="0"/>
              <a:t>6/12/19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Company Name Presentation Name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F3B6-C9CA-4BC7-81BA-4AAF1EFF07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0937631" y="0"/>
            <a:ext cx="586155" cy="5861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8200" y="1301263"/>
            <a:ext cx="105156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834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7C3C-3906-4AEB-9D8C-611C7F0CADA0}" type="datetime1">
              <a:rPr lang="en-US" smtClean="0"/>
              <a:t>6/12/19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Company Name Presentation Name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F3B6-C9CA-4BC7-81BA-4AAF1EFF07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937631" y="0"/>
            <a:ext cx="586155" cy="5861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8200" y="1301263"/>
            <a:ext cx="105156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65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D2E9-85A1-40FF-B108-7B2F62028C81}" type="datetime1">
              <a:rPr lang="en-US" smtClean="0"/>
              <a:t>6/12/19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Company Name Presentation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F3B6-C9CA-4BC7-81BA-4AAF1EFF07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09813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D2E9-85A1-40FF-B108-7B2F62028C81}" type="datetime1">
              <a:rPr lang="en-US" smtClean="0"/>
              <a:t>6/12/19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Company Name Presentation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F3B6-C9CA-4BC7-81BA-4AAF1EFF07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57345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D2E9-85A1-40FF-B108-7B2F62028C81}" type="datetime1">
              <a:rPr lang="en-US" smtClean="0"/>
              <a:t>6/12/19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Company Name Presentation Name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F3B6-C9CA-4BC7-81BA-4AAF1EFF07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138512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D2E9-85A1-40FF-B108-7B2F62028C81}" type="datetime1">
              <a:rPr lang="en-US" smtClean="0"/>
              <a:t>6/12/19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Company Name Presentation Name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F3B6-C9CA-4BC7-81BA-4AAF1EFF07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86341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CD2E9-85A1-40FF-B108-7B2F62028C81}" type="datetime1">
              <a:rPr lang="en-US" smtClean="0"/>
              <a:t>6/12/19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Company Name Presentation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FF3B6-C9CA-4BC7-81BA-4AAF1EFF07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937631" y="0"/>
            <a:ext cx="586155" cy="5861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1301263"/>
            <a:ext cx="105156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1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ivilityscorecard.com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1686"/>
            <a:ext cx="12192000" cy="6164826"/>
          </a:xfrm>
          <a:prstGeom prst="rect">
            <a:avLst/>
          </a:prstGeom>
          <a:solidFill>
            <a:srgbClr val="3E5B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1051" y="3454099"/>
            <a:ext cx="9654209" cy="919204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en-US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LEADERSHIP and CIVILITY</a:t>
            </a:r>
          </a:p>
        </p:txBody>
      </p:sp>
      <p:sp>
        <p:nvSpPr>
          <p:cNvPr id="6" name="Oval 5"/>
          <p:cNvSpPr/>
          <p:nvPr/>
        </p:nvSpPr>
        <p:spPr>
          <a:xfrm>
            <a:off x="4682838" y="254000"/>
            <a:ext cx="2550639" cy="25718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36699" y="3238170"/>
            <a:ext cx="7825839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83082" y="5101391"/>
            <a:ext cx="7825839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90750" y="5367648"/>
            <a:ext cx="7810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Russ Charvonia</a:t>
            </a:r>
            <a:br>
              <a:rPr lang="en-US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en-US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Founder of the Masonic Family  Civility Project &amp;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The Urgency of Civility Conference </a:t>
            </a:r>
          </a:p>
        </p:txBody>
      </p:sp>
      <p:pic>
        <p:nvPicPr>
          <p:cNvPr id="17" name="Picture 16" descr="GL logo 2014-2015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 t="8029" r="13267" b="10219"/>
          <a:stretch/>
        </p:blipFill>
        <p:spPr>
          <a:xfrm>
            <a:off x="5227906" y="504132"/>
            <a:ext cx="1460501" cy="204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7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D1008AC-A75E-F044-A573-96A68457B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29" y="578498"/>
            <a:ext cx="7620000" cy="2247900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0EF15E5-0CE2-A042-B8AB-1B5113B398F1}"/>
              </a:ext>
            </a:extLst>
          </p:cNvPr>
          <p:cNvSpPr/>
          <p:nvPr/>
        </p:nvSpPr>
        <p:spPr>
          <a:xfrm>
            <a:off x="3178629" y="2826398"/>
            <a:ext cx="6096000" cy="31239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dirty="0">
                <a:solidFill>
                  <a:srgbClr val="351E47"/>
                </a:solidFill>
                <a:latin typeface="Helvetica Neue" panose="02000503000000020004" pitchFamily="2" charset="0"/>
                <a:ea typeface="Times New Roman" panose="02020603050405020304" pitchFamily="18" charset="0"/>
              </a:rPr>
              <a:t>The Civility Scorecard was conceived with the idea that providing a software tool to objectively rate the civility attributes of speeches and articles will help promote more civil dialogue.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351E47"/>
                </a:solidFill>
                <a:latin typeface="Helvetica Neue" panose="02000503000000020004" pitchFamily="2" charset="0"/>
                <a:ea typeface="Times New Roman" panose="02020603050405020304" pitchFamily="18" charset="0"/>
              </a:rPr>
              <a:t>The science behind Civility Scorecard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uniqueness of Civility Scorecard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400" u="sng" dirty="0">
                <a:solidFill>
                  <a:srgbClr val="0563C1"/>
                </a:solidFill>
                <a:latin typeface="Helvetica Neue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https://CivilityScorecard.com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6149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09600" y="289499"/>
            <a:ext cx="10972800" cy="1143000"/>
          </a:xfrm>
        </p:spPr>
        <p:txBody>
          <a:bodyPr/>
          <a:lstStyle/>
          <a:p>
            <a:pPr algn="ctr"/>
            <a:r>
              <a:rPr lang="en-US" dirty="0"/>
              <a:t>THE 3 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3C5600-4D52-D14A-9CE3-C0D1F045E855}"/>
              </a:ext>
            </a:extLst>
          </p:cNvPr>
          <p:cNvSpPr txBox="1"/>
          <p:nvPr/>
        </p:nvSpPr>
        <p:spPr>
          <a:xfrm>
            <a:off x="5704370" y="3186808"/>
            <a:ext cx="2922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Deliberation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306D56-3DDC-1342-8345-9E44DDA0F78F}"/>
              </a:ext>
            </a:extLst>
          </p:cNvPr>
          <p:cNvSpPr txBox="1"/>
          <p:nvPr/>
        </p:nvSpPr>
        <p:spPr>
          <a:xfrm>
            <a:off x="2430006" y="1809831"/>
            <a:ext cx="3398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Debate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4678F-A153-DC41-B613-7C47BAE229C4}"/>
              </a:ext>
            </a:extLst>
          </p:cNvPr>
          <p:cNvSpPr txBox="1"/>
          <p:nvPr/>
        </p:nvSpPr>
        <p:spPr>
          <a:xfrm>
            <a:off x="4367369" y="4625969"/>
            <a:ext cx="27799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Dialogue    </a:t>
            </a:r>
          </a:p>
          <a:p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ABD62A-062B-FB4D-8458-07B85D7F3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595" y="4340284"/>
            <a:ext cx="1422400" cy="1422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A01F88-92EA-F546-8534-1D2ED30BE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3102" y="2907624"/>
            <a:ext cx="1587500" cy="127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B7A89C-847D-F64E-B21A-0CA824348A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7335" y="1747647"/>
            <a:ext cx="2032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56180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838200" y="188700"/>
            <a:ext cx="10515600" cy="92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CIVIL DIALOGUE</a:t>
            </a:r>
          </a:p>
        </p:txBody>
      </p:sp>
      <p:pic>
        <p:nvPicPr>
          <p:cNvPr id="397" name="Shape 39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6051" b="16050"/>
          <a:stretch/>
        </p:blipFill>
        <p:spPr>
          <a:xfrm>
            <a:off x="838200" y="1253400"/>
            <a:ext cx="10515600" cy="435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7118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035" y="673653"/>
            <a:ext cx="5169359" cy="463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18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CIVIL DIALOGUE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9857" y="2717530"/>
            <a:ext cx="111122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/>
              <a:t>The Electoral College, in its current state, should be abolished.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394CE2-8BF3-D64C-B075-545CB8DBD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1545" y="5463972"/>
            <a:ext cx="2150340" cy="11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9209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GROUND RULES OF CIVILITY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/>
          </p:nvPr>
        </p:nvSpPr>
        <p:spPr>
          <a:xfrm>
            <a:off x="609600" y="0"/>
            <a:ext cx="10972800" cy="6815274"/>
          </a:xfrm>
        </p:spPr>
        <p:txBody>
          <a:bodyPr>
            <a:normAutofit/>
          </a:bodyPr>
          <a:lstStyle/>
          <a:p>
            <a:r>
              <a:rPr lang="en-US" sz="2000" b="1" dirty="0"/>
              <a:t>Be passionate without being hostile.</a:t>
            </a:r>
            <a:endParaRPr lang="en-US" sz="2000" dirty="0"/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Focus on how the statement makes you feel</a:t>
            </a:r>
          </a:p>
          <a:p>
            <a:r>
              <a:rPr lang="en-US" sz="2000" dirty="0"/>
              <a:t> </a:t>
            </a:r>
          </a:p>
          <a:p>
            <a:r>
              <a:rPr lang="en-US" sz="2000" b="1" dirty="0"/>
              <a:t>Participants should use truthful speech that does not attack others.</a:t>
            </a:r>
            <a:endParaRPr lang="en-US" sz="2000" dirty="0"/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Use “I” language</a:t>
            </a:r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Disagree without demonizing</a:t>
            </a:r>
          </a:p>
          <a:p>
            <a:r>
              <a:rPr lang="en-US" sz="2000" dirty="0"/>
              <a:t> </a:t>
            </a:r>
          </a:p>
          <a:p>
            <a:r>
              <a:rPr lang="en-US" sz="2000" b="1" dirty="0"/>
              <a:t>Use Active Listening.</a:t>
            </a:r>
            <a:endParaRPr lang="en-US" sz="2000" dirty="0"/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Listen patiently; do not interrupt.</a:t>
            </a:r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Do not engage in fake listening as you plan out what you want to say next.</a:t>
            </a:r>
          </a:p>
        </p:txBody>
      </p:sp>
    </p:spTree>
    <p:extLst>
      <p:ext uri="{BB962C8B-B14F-4D97-AF65-F5344CB8AC3E}">
        <p14:creationId xmlns:p14="http://schemas.microsoft.com/office/powerpoint/2010/main" val="843870225"/>
      </p:ext>
    </p:extLst>
  </p:cSld>
  <p:clrMapOvr>
    <a:masterClrMapping/>
  </p:clrMapOvr>
  <p:transition spd="slow"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7FB53D5-2308-B741-825C-B2A2EFEA0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24" y="1417638"/>
            <a:ext cx="8823551" cy="452596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F8EF01-431A-DF44-8B40-F81D98867553}"/>
              </a:ext>
            </a:extLst>
          </p:cNvPr>
          <p:cNvSpPr txBox="1"/>
          <p:nvPr/>
        </p:nvSpPr>
        <p:spPr>
          <a:xfrm>
            <a:off x="112731" y="663585"/>
            <a:ext cx="1207926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April 29 – May 1, 2019 at the George Washington Masonic National Memorial, Alexandria, VA</a:t>
            </a:r>
          </a:p>
          <a:p>
            <a:r>
              <a:rPr lang="en-US" sz="2000" b="1" dirty="0"/>
              <a:t>						</a:t>
            </a:r>
          </a:p>
          <a:p>
            <a:r>
              <a:rPr lang="en-US" sz="2000" b="1" i="1" dirty="0"/>
              <a:t>						</a:t>
            </a:r>
          </a:p>
          <a:p>
            <a:r>
              <a:rPr lang="en-US" sz="2000" b="1" i="1" dirty="0"/>
              <a:t>						 	</a:t>
            </a:r>
            <a:r>
              <a:rPr lang="en-US" sz="2800" b="1" i="1" dirty="0" err="1"/>
              <a:t>CivilityConvening.org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112752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825EFC-D85F-F246-83F9-7513981AB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44450"/>
            <a:ext cx="10160000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53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D714D-7B1C-2947-A531-021D6C29B25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5B9BD5">
              <a:alpha val="42000"/>
            </a:srgbClr>
          </a:solidFill>
        </p:spPr>
        <p:txBody>
          <a:bodyPr>
            <a:normAutofit/>
          </a:bodyPr>
          <a:lstStyle/>
          <a:p>
            <a:r>
              <a:rPr lang="en-US" dirty="0"/>
              <a:t>HOW CAN I GET INVOLVED?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BCA4F-BF28-3145-B3FA-32F503E9E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en-US" dirty="0"/>
              <a:t>Examine </a:t>
            </a:r>
            <a:r>
              <a:rPr lang="en-US" b="1" dirty="0"/>
              <a:t>your own behavior </a:t>
            </a:r>
            <a:r>
              <a:rPr lang="en-US" dirty="0"/>
              <a:t>and commit to striving for higher levels of civility in all your actions.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dirty="0"/>
              <a:t>Promote </a:t>
            </a:r>
            <a:r>
              <a:rPr lang="en-US" b="1" dirty="0"/>
              <a:t>civility in your community</a:t>
            </a:r>
            <a:r>
              <a:rPr lang="en-US" dirty="0"/>
              <a:t>.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dirty="0"/>
              <a:t>Become a </a:t>
            </a:r>
            <a:r>
              <a:rPr lang="en-US" b="1" dirty="0"/>
              <a:t>Civility Ambassador.</a:t>
            </a:r>
            <a:r>
              <a:rPr lang="en-US" dirty="0"/>
              <a:t>  </a:t>
            </a:r>
          </a:p>
          <a:p>
            <a:pPr marL="400050" lvl="1" indent="0">
              <a:buNone/>
            </a:pPr>
            <a:r>
              <a:rPr lang="en-US" dirty="0"/>
              <a:t>  Email </a:t>
            </a:r>
            <a:r>
              <a:rPr lang="en-US" b="1" i="1" dirty="0" err="1"/>
              <a:t>Info@MasonicCivility.org</a:t>
            </a:r>
            <a:r>
              <a:rPr lang="en-US" dirty="0"/>
              <a:t> for more information.</a:t>
            </a:r>
          </a:p>
          <a:p>
            <a:pPr marL="0" indent="0">
              <a:buNone/>
            </a:pPr>
            <a:r>
              <a:rPr lang="en-US" dirty="0"/>
              <a:t>4)   Observe </a:t>
            </a:r>
            <a:r>
              <a:rPr lang="en-US" b="1" dirty="0"/>
              <a:t>A Day Without Politics </a:t>
            </a:r>
            <a:r>
              <a:rPr lang="en-US" dirty="0"/>
              <a:t>on October 20.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5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" descr="Untitled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8708" y="134246"/>
            <a:ext cx="5746336" cy="71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0691662"/>
      </p:ext>
    </p:extLst>
  </p:cSld>
  <p:clrMapOvr>
    <a:masterClrMapping/>
  </p:clrMapOvr>
  <p:transition spd="slow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-images-1.medium.com/max/1600/0*731mXd7ijqx2ICst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524" y="4360152"/>
            <a:ext cx="4837178" cy="234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elldoing.org/storage/app/uploads/public/552/4f2/271/5524f227143155184661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24" y="1432437"/>
            <a:ext cx="4705400" cy="264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hepeacearchitect.files.wordpress.com/2016/11/angry-couple-back-to-back.jpg?w=6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898" y="1432437"/>
            <a:ext cx="4101921" cy="273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422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3526" y="2858963"/>
            <a:ext cx="9144000" cy="91920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6087" y="4004899"/>
            <a:ext cx="9144000" cy="637453"/>
          </a:xfrm>
        </p:spPr>
        <p:txBody>
          <a:bodyPr anchor="ctr"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Please contact me for more information!</a:t>
            </a:r>
          </a:p>
          <a:p>
            <a:r>
              <a:rPr lang="en-US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RCharvonia@Freemason.org</a:t>
            </a:r>
            <a:endParaRPr lang="en-US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149951" y="3041596"/>
            <a:ext cx="7825839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83082" y="5101391"/>
            <a:ext cx="7825839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0145" y="5245409"/>
            <a:ext cx="2137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805.258.1037</a:t>
            </a:r>
            <a:endParaRPr lang="en-US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533526" y="-110435"/>
            <a:ext cx="9124951" cy="6858000"/>
            <a:chOff x="966" y="0"/>
            <a:chExt cx="5748" cy="4320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6" y="0"/>
              <a:ext cx="57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/>
            <p:cNvSpPr>
              <a:spLocks noEditPoints="1"/>
            </p:cNvSpPr>
            <p:nvPr/>
          </p:nvSpPr>
          <p:spPr bwMode="auto">
            <a:xfrm flipH="1">
              <a:off x="3075" y="254"/>
              <a:ext cx="1608" cy="1450"/>
            </a:xfrm>
            <a:custGeom>
              <a:avLst/>
              <a:gdLst>
                <a:gd name="T0" fmla="*/ 167 w 13431"/>
                <a:gd name="T1" fmla="*/ 4105 h 12087"/>
                <a:gd name="T2" fmla="*/ 392 w 13431"/>
                <a:gd name="T3" fmla="*/ 3913 h 12087"/>
                <a:gd name="T4" fmla="*/ 683 w 13431"/>
                <a:gd name="T5" fmla="*/ 3855 h 12087"/>
                <a:gd name="T6" fmla="*/ 4016 w 13431"/>
                <a:gd name="T7" fmla="*/ 3855 h 12087"/>
                <a:gd name="T8" fmla="*/ 3875 w 13431"/>
                <a:gd name="T9" fmla="*/ 2939 h 12087"/>
                <a:gd name="T10" fmla="*/ 3733 w 13431"/>
                <a:gd name="T11" fmla="*/ 2272 h 12087"/>
                <a:gd name="T12" fmla="*/ 3800 w 13431"/>
                <a:gd name="T13" fmla="*/ 1514 h 12087"/>
                <a:gd name="T14" fmla="*/ 4183 w 13431"/>
                <a:gd name="T15" fmla="*/ 872 h 12087"/>
                <a:gd name="T16" fmla="*/ 4658 w 13431"/>
                <a:gd name="T17" fmla="*/ 397 h 12087"/>
                <a:gd name="T18" fmla="*/ 4999 w 13431"/>
                <a:gd name="T19" fmla="*/ 139 h 12087"/>
                <a:gd name="T20" fmla="*/ 5566 w 13431"/>
                <a:gd name="T21" fmla="*/ 56 h 12087"/>
                <a:gd name="T22" fmla="*/ 5983 w 13431"/>
                <a:gd name="T23" fmla="*/ 456 h 12087"/>
                <a:gd name="T24" fmla="*/ 7499 w 13431"/>
                <a:gd name="T25" fmla="*/ 3855 h 12087"/>
                <a:gd name="T26" fmla="*/ 9032 w 13431"/>
                <a:gd name="T27" fmla="*/ 3855 h 12087"/>
                <a:gd name="T28" fmla="*/ 9507 w 13431"/>
                <a:gd name="T29" fmla="*/ 4047 h 12087"/>
                <a:gd name="T30" fmla="*/ 9699 w 13431"/>
                <a:gd name="T31" fmla="*/ 4522 h 12087"/>
                <a:gd name="T32" fmla="*/ 9699 w 13431"/>
                <a:gd name="T33" fmla="*/ 11254 h 12087"/>
                <a:gd name="T34" fmla="*/ 9507 w 13431"/>
                <a:gd name="T35" fmla="*/ 11729 h 12087"/>
                <a:gd name="T36" fmla="*/ 9032 w 13431"/>
                <a:gd name="T37" fmla="*/ 11921 h 12087"/>
                <a:gd name="T38" fmla="*/ 2866 w 13431"/>
                <a:gd name="T39" fmla="*/ 11921 h 12087"/>
                <a:gd name="T40" fmla="*/ 2483 w 13431"/>
                <a:gd name="T41" fmla="*/ 11854 h 12087"/>
                <a:gd name="T42" fmla="*/ 1925 w 13431"/>
                <a:gd name="T43" fmla="*/ 11621 h 12087"/>
                <a:gd name="T44" fmla="*/ 1358 w 13431"/>
                <a:gd name="T45" fmla="*/ 11171 h 12087"/>
                <a:gd name="T46" fmla="*/ 967 w 13431"/>
                <a:gd name="T47" fmla="*/ 10437 h 12087"/>
                <a:gd name="T48" fmla="*/ 34 w 13431"/>
                <a:gd name="T49" fmla="*/ 4655 h 12087"/>
                <a:gd name="T50" fmla="*/ 167 w 13431"/>
                <a:gd name="T51" fmla="*/ 4105 h 12087"/>
                <a:gd name="T52" fmla="*/ 10999 w 13431"/>
                <a:gd name="T53" fmla="*/ 3722 h 12087"/>
                <a:gd name="T54" fmla="*/ 12948 w 13431"/>
                <a:gd name="T55" fmla="*/ 3722 h 12087"/>
                <a:gd name="T56" fmla="*/ 13290 w 13431"/>
                <a:gd name="T57" fmla="*/ 3855 h 12087"/>
                <a:gd name="T58" fmla="*/ 13431 w 13431"/>
                <a:gd name="T59" fmla="*/ 4188 h 12087"/>
                <a:gd name="T60" fmla="*/ 13431 w 13431"/>
                <a:gd name="T61" fmla="*/ 11621 h 12087"/>
                <a:gd name="T62" fmla="*/ 13290 w 13431"/>
                <a:gd name="T63" fmla="*/ 11946 h 12087"/>
                <a:gd name="T64" fmla="*/ 12948 w 13431"/>
                <a:gd name="T65" fmla="*/ 12087 h 12087"/>
                <a:gd name="T66" fmla="*/ 10999 w 13431"/>
                <a:gd name="T67" fmla="*/ 12087 h 12087"/>
                <a:gd name="T68" fmla="*/ 10657 w 13431"/>
                <a:gd name="T69" fmla="*/ 11946 h 12087"/>
                <a:gd name="T70" fmla="*/ 10515 w 13431"/>
                <a:gd name="T71" fmla="*/ 11621 h 12087"/>
                <a:gd name="T72" fmla="*/ 10515 w 13431"/>
                <a:gd name="T73" fmla="*/ 4188 h 12087"/>
                <a:gd name="T74" fmla="*/ 10657 w 13431"/>
                <a:gd name="T75" fmla="*/ 3855 h 12087"/>
                <a:gd name="T76" fmla="*/ 10999 w 13431"/>
                <a:gd name="T77" fmla="*/ 3722 h 12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431" h="12087">
                  <a:moveTo>
                    <a:pt x="167" y="4105"/>
                  </a:moveTo>
                  <a:cubicBezTo>
                    <a:pt x="222" y="4016"/>
                    <a:pt x="297" y="3952"/>
                    <a:pt x="392" y="3913"/>
                  </a:cubicBezTo>
                  <a:cubicBezTo>
                    <a:pt x="486" y="3875"/>
                    <a:pt x="584" y="3855"/>
                    <a:pt x="683" y="3855"/>
                  </a:cubicBezTo>
                  <a:lnTo>
                    <a:pt x="4016" y="3855"/>
                  </a:lnTo>
                  <a:cubicBezTo>
                    <a:pt x="3972" y="3500"/>
                    <a:pt x="3925" y="3194"/>
                    <a:pt x="3875" y="2939"/>
                  </a:cubicBezTo>
                  <a:cubicBezTo>
                    <a:pt x="3825" y="2683"/>
                    <a:pt x="3777" y="2461"/>
                    <a:pt x="3733" y="2272"/>
                  </a:cubicBezTo>
                  <a:cubicBezTo>
                    <a:pt x="3677" y="2005"/>
                    <a:pt x="3700" y="1753"/>
                    <a:pt x="3800" y="1514"/>
                  </a:cubicBezTo>
                  <a:cubicBezTo>
                    <a:pt x="3900" y="1275"/>
                    <a:pt x="4027" y="1061"/>
                    <a:pt x="4183" y="872"/>
                  </a:cubicBezTo>
                  <a:cubicBezTo>
                    <a:pt x="4338" y="683"/>
                    <a:pt x="4497" y="525"/>
                    <a:pt x="4658" y="397"/>
                  </a:cubicBezTo>
                  <a:cubicBezTo>
                    <a:pt x="4819" y="270"/>
                    <a:pt x="4933" y="184"/>
                    <a:pt x="4999" y="139"/>
                  </a:cubicBezTo>
                  <a:cubicBezTo>
                    <a:pt x="5155" y="28"/>
                    <a:pt x="5344" y="0"/>
                    <a:pt x="5566" y="56"/>
                  </a:cubicBezTo>
                  <a:cubicBezTo>
                    <a:pt x="5755" y="122"/>
                    <a:pt x="5894" y="256"/>
                    <a:pt x="5983" y="456"/>
                  </a:cubicBezTo>
                  <a:lnTo>
                    <a:pt x="7499" y="3855"/>
                  </a:lnTo>
                  <a:lnTo>
                    <a:pt x="9032" y="3855"/>
                  </a:lnTo>
                  <a:cubicBezTo>
                    <a:pt x="9221" y="3855"/>
                    <a:pt x="9379" y="3919"/>
                    <a:pt x="9507" y="4047"/>
                  </a:cubicBezTo>
                  <a:cubicBezTo>
                    <a:pt x="9635" y="4175"/>
                    <a:pt x="9699" y="4333"/>
                    <a:pt x="9699" y="4522"/>
                  </a:cubicBezTo>
                  <a:lnTo>
                    <a:pt x="9699" y="11254"/>
                  </a:lnTo>
                  <a:cubicBezTo>
                    <a:pt x="9699" y="11443"/>
                    <a:pt x="9635" y="11601"/>
                    <a:pt x="9507" y="11729"/>
                  </a:cubicBezTo>
                  <a:cubicBezTo>
                    <a:pt x="9379" y="11857"/>
                    <a:pt x="9221" y="11921"/>
                    <a:pt x="9032" y="11921"/>
                  </a:cubicBezTo>
                  <a:lnTo>
                    <a:pt x="2866" y="11921"/>
                  </a:lnTo>
                  <a:cubicBezTo>
                    <a:pt x="2789" y="11921"/>
                    <a:pt x="2661" y="11898"/>
                    <a:pt x="2483" y="11854"/>
                  </a:cubicBezTo>
                  <a:cubicBezTo>
                    <a:pt x="2305" y="11809"/>
                    <a:pt x="2119" y="11732"/>
                    <a:pt x="1925" y="11621"/>
                  </a:cubicBezTo>
                  <a:cubicBezTo>
                    <a:pt x="1731" y="11510"/>
                    <a:pt x="1542" y="11360"/>
                    <a:pt x="1358" y="11171"/>
                  </a:cubicBezTo>
                  <a:cubicBezTo>
                    <a:pt x="1175" y="10982"/>
                    <a:pt x="1045" y="10737"/>
                    <a:pt x="967" y="10437"/>
                  </a:cubicBezTo>
                  <a:lnTo>
                    <a:pt x="34" y="4655"/>
                  </a:lnTo>
                  <a:cubicBezTo>
                    <a:pt x="0" y="4433"/>
                    <a:pt x="45" y="4250"/>
                    <a:pt x="167" y="4105"/>
                  </a:cubicBezTo>
                  <a:close/>
                  <a:moveTo>
                    <a:pt x="10999" y="3722"/>
                  </a:moveTo>
                  <a:lnTo>
                    <a:pt x="12948" y="3722"/>
                  </a:lnTo>
                  <a:cubicBezTo>
                    <a:pt x="13082" y="3722"/>
                    <a:pt x="13195" y="3766"/>
                    <a:pt x="13290" y="3855"/>
                  </a:cubicBezTo>
                  <a:cubicBezTo>
                    <a:pt x="13384" y="3944"/>
                    <a:pt x="13431" y="4055"/>
                    <a:pt x="13431" y="4188"/>
                  </a:cubicBezTo>
                  <a:lnTo>
                    <a:pt x="13431" y="11621"/>
                  </a:lnTo>
                  <a:cubicBezTo>
                    <a:pt x="13431" y="11743"/>
                    <a:pt x="13384" y="11851"/>
                    <a:pt x="13290" y="11946"/>
                  </a:cubicBezTo>
                  <a:cubicBezTo>
                    <a:pt x="13195" y="12040"/>
                    <a:pt x="13082" y="12087"/>
                    <a:pt x="12948" y="12087"/>
                  </a:cubicBezTo>
                  <a:lnTo>
                    <a:pt x="10999" y="12087"/>
                  </a:lnTo>
                  <a:cubicBezTo>
                    <a:pt x="10865" y="12087"/>
                    <a:pt x="10751" y="12040"/>
                    <a:pt x="10657" y="11946"/>
                  </a:cubicBezTo>
                  <a:cubicBezTo>
                    <a:pt x="10562" y="11851"/>
                    <a:pt x="10515" y="11743"/>
                    <a:pt x="10515" y="11621"/>
                  </a:cubicBezTo>
                  <a:lnTo>
                    <a:pt x="10515" y="4188"/>
                  </a:lnTo>
                  <a:cubicBezTo>
                    <a:pt x="10515" y="4055"/>
                    <a:pt x="10562" y="3944"/>
                    <a:pt x="10657" y="3855"/>
                  </a:cubicBezTo>
                  <a:cubicBezTo>
                    <a:pt x="10751" y="3766"/>
                    <a:pt x="10865" y="3722"/>
                    <a:pt x="10999" y="372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627547" y="5235237"/>
            <a:ext cx="338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MasonicCivility.org</a:t>
            </a:r>
            <a:endParaRPr lang="en-US" b="1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5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81425" y="175975"/>
            <a:ext cx="59133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u="none" strike="noStrike" cap="none" dirty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Would You Believe?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481425" y="1328269"/>
            <a:ext cx="6040500" cy="438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Wikipedia has long defined </a:t>
            </a:r>
            <a:r>
              <a:rPr lang="en-US" sz="36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36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Civility</a:t>
            </a:r>
            <a:r>
              <a:rPr lang="en-US" sz="36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</a:t>
            </a:r>
            <a:r>
              <a:rPr lang="en-US" sz="36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36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36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SEE INCIVILITY</a:t>
            </a:r>
            <a:r>
              <a:rPr lang="en-US" sz="36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recently has a definition of </a:t>
            </a:r>
            <a:r>
              <a:rPr lang="en-US" sz="36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36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Civility</a:t>
            </a:r>
            <a:r>
              <a:rPr lang="en-US" sz="36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been accepted by Wikipedia</a:t>
            </a:r>
            <a:r>
              <a:rPr lang="en-US" sz="36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9558" y="838825"/>
            <a:ext cx="4665240" cy="438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3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425" y="4748773"/>
            <a:ext cx="3573348" cy="1925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4925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3 ACTION ITEMS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14174" y="201759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	What can/will you do as an individual?</a:t>
            </a:r>
          </a:p>
          <a:p>
            <a:r>
              <a:rPr lang="en-US" sz="2400" dirty="0"/>
              <a:t>		</a:t>
            </a:r>
          </a:p>
        </p:txBody>
      </p:sp>
      <p:sp>
        <p:nvSpPr>
          <p:cNvPr id="4" name="Rectangle 3"/>
          <p:cNvSpPr/>
          <p:nvPr/>
        </p:nvSpPr>
        <p:spPr>
          <a:xfrm>
            <a:off x="3014117" y="3001377"/>
            <a:ext cx="4416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What can/will you do as a leader?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2079" y="3940074"/>
            <a:ext cx="5079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How will you work to repair our world?</a:t>
            </a:r>
          </a:p>
        </p:txBody>
      </p:sp>
    </p:spTree>
    <p:extLst>
      <p:ext uri="{BB962C8B-B14F-4D97-AF65-F5344CB8AC3E}">
        <p14:creationId xmlns:p14="http://schemas.microsoft.com/office/powerpoint/2010/main" val="75744502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tridenyc.com/hubfs/management-vs-mentorsh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945" y="1470071"/>
            <a:ext cx="7377743" cy="492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415B44-630F-2040-8705-37D50B60D75A}"/>
              </a:ext>
            </a:extLst>
          </p:cNvPr>
          <p:cNvSpPr/>
          <p:nvPr/>
        </p:nvSpPr>
        <p:spPr>
          <a:xfrm>
            <a:off x="3937961" y="466355"/>
            <a:ext cx="4577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Mentorship vs. </a:t>
            </a:r>
            <a:r>
              <a:rPr lang="en-US" sz="3200"/>
              <a:t>Leadership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2500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Company Name </a:t>
            </a:r>
            <a:r>
              <a:rPr lang="en-US" b="0"/>
              <a:t>Presentation Name</a:t>
            </a:r>
            <a:endParaRPr lang="en-US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100" y="0"/>
            <a:ext cx="4219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31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Untitled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1753" y="1524608"/>
            <a:ext cx="9678020" cy="48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0073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529192" y="3661625"/>
            <a:ext cx="6267988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dirty="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DIVERSITY</a:t>
            </a:r>
          </a:p>
        </p:txBody>
      </p:sp>
      <p:sp>
        <p:nvSpPr>
          <p:cNvPr id="105" name="Shape 105"/>
          <p:cNvSpPr/>
          <p:nvPr/>
        </p:nvSpPr>
        <p:spPr>
          <a:xfrm>
            <a:off x="7834637" y="2599400"/>
            <a:ext cx="3576900" cy="212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accent4"/>
                </a:solidFill>
                <a:latin typeface="Roboto Medium"/>
                <a:ea typeface="Roboto Medium"/>
                <a:cs typeface="Roboto Medium"/>
                <a:sym typeface="Roboto Medium"/>
              </a:rPr>
              <a:t>“</a:t>
            </a:r>
            <a:r>
              <a:rPr lang="en-US" sz="44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The journey begins with each of us</a:t>
            </a:r>
            <a:r>
              <a:rPr lang="en-US" sz="4400">
                <a:solidFill>
                  <a:schemeClr val="accent4"/>
                </a:solidFill>
                <a:latin typeface="Roboto Medium"/>
                <a:ea typeface="Roboto Medium"/>
                <a:cs typeface="Roboto Medium"/>
                <a:sym typeface="Roboto Medium"/>
              </a:rPr>
              <a:t>.”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25" y="794988"/>
            <a:ext cx="5816043" cy="2791327"/>
          </a:xfrm>
          <a:prstGeom prst="rect">
            <a:avLst/>
          </a:prstGeom>
        </p:spPr>
      </p:pic>
      <p:sp>
        <p:nvSpPr>
          <p:cNvPr id="7" name="Shape 104">
            <a:extLst>
              <a:ext uri="{FF2B5EF4-FFF2-40B4-BE49-F238E27FC236}">
                <a16:creationId xmlns:a16="http://schemas.microsoft.com/office/drawing/2014/main" id="{C5D4B499-6E28-BB49-9700-93CAE19A1FB3}"/>
              </a:ext>
            </a:extLst>
          </p:cNvPr>
          <p:cNvSpPr txBox="1"/>
          <p:nvPr/>
        </p:nvSpPr>
        <p:spPr>
          <a:xfrm>
            <a:off x="657796" y="4859417"/>
            <a:ext cx="5948700" cy="16654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rgbClr val="C00000"/>
                </a:solidFill>
                <a:latin typeface="Roboto Light"/>
                <a:ea typeface="Roboto Light"/>
                <a:cs typeface="Roboto Light"/>
                <a:sym typeface="Roboto Light"/>
              </a:rPr>
              <a:t>Understand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rgbClr val="00B050"/>
                </a:solidFill>
                <a:latin typeface="Roboto Light"/>
                <a:ea typeface="Roboto Light"/>
                <a:cs typeface="Roboto Light"/>
                <a:sym typeface="Roboto Light"/>
              </a:rPr>
              <a:t>Accept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rgbClr val="0070C0"/>
                </a:solidFill>
                <a:latin typeface="Roboto Light"/>
                <a:ea typeface="Roboto Light"/>
                <a:cs typeface="Roboto Light"/>
                <a:sym typeface="Roboto Light"/>
              </a:rPr>
              <a:t>Appreciate</a:t>
            </a:r>
          </a:p>
        </p:txBody>
      </p:sp>
    </p:spTree>
    <p:extLst>
      <p:ext uri="{BB962C8B-B14F-4D97-AF65-F5344CB8AC3E}">
        <p14:creationId xmlns:p14="http://schemas.microsoft.com/office/powerpoint/2010/main" val="27540983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CIVILITY TOOLBOX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65018" y="1983181"/>
            <a:ext cx="2861955" cy="1236719"/>
            <a:chOff x="665019" y="1983179"/>
            <a:chExt cx="2861954" cy="1236719"/>
          </a:xfrm>
        </p:grpSpPr>
        <p:sp>
          <p:nvSpPr>
            <p:cNvPr id="6" name="TextBox 5"/>
            <p:cNvSpPr txBox="1"/>
            <p:nvPr/>
          </p:nvSpPr>
          <p:spPr>
            <a:xfrm>
              <a:off x="665019" y="2819788"/>
              <a:ext cx="28619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2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CIVILITY TOOLS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27061" y="2809797"/>
              <a:ext cx="2113807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6"/>
            <p:cNvSpPr>
              <a:spLocks noEditPoints="1"/>
            </p:cNvSpPr>
            <p:nvPr/>
          </p:nvSpPr>
          <p:spPr bwMode="auto">
            <a:xfrm flipH="1">
              <a:off x="755074" y="1983179"/>
              <a:ext cx="720574" cy="722442"/>
            </a:xfrm>
            <a:custGeom>
              <a:avLst/>
              <a:gdLst>
                <a:gd name="T0" fmla="*/ 25781 w 25781"/>
                <a:gd name="T1" fmla="*/ 0 h 25781"/>
                <a:gd name="T2" fmla="*/ 0 w 25781"/>
                <a:gd name="T3" fmla="*/ 25781 h 25781"/>
                <a:gd name="T4" fmla="*/ 17187 w 25781"/>
                <a:gd name="T5" fmla="*/ 10000 h 25781"/>
                <a:gd name="T6" fmla="*/ 17851 w 25781"/>
                <a:gd name="T7" fmla="*/ 9336 h 25781"/>
                <a:gd name="T8" fmla="*/ 19062 w 25781"/>
                <a:gd name="T9" fmla="*/ 11172 h 25781"/>
                <a:gd name="T10" fmla="*/ 18359 w 25781"/>
                <a:gd name="T11" fmla="*/ 11172 h 25781"/>
                <a:gd name="T12" fmla="*/ 16250 w 25781"/>
                <a:gd name="T13" fmla="*/ 10938 h 25781"/>
                <a:gd name="T14" fmla="*/ 15586 w 25781"/>
                <a:gd name="T15" fmla="*/ 11602 h 25781"/>
                <a:gd name="T16" fmla="*/ 18086 w 25781"/>
                <a:gd name="T17" fmla="*/ 13906 h 25781"/>
                <a:gd name="T18" fmla="*/ 18398 w 25781"/>
                <a:gd name="T19" fmla="*/ 13086 h 25781"/>
                <a:gd name="T20" fmla="*/ 14023 w 25781"/>
                <a:gd name="T21" fmla="*/ 13203 h 25781"/>
                <a:gd name="T22" fmla="*/ 14648 w 25781"/>
                <a:gd name="T23" fmla="*/ 12539 h 25781"/>
                <a:gd name="T24" fmla="*/ 15820 w 25781"/>
                <a:gd name="T25" fmla="*/ 14375 h 25781"/>
                <a:gd name="T26" fmla="*/ 15156 w 25781"/>
                <a:gd name="T27" fmla="*/ 14375 h 25781"/>
                <a:gd name="T28" fmla="*/ 12422 w 25781"/>
                <a:gd name="T29" fmla="*/ 14805 h 25781"/>
                <a:gd name="T30" fmla="*/ 13047 w 25781"/>
                <a:gd name="T31" fmla="*/ 14141 h 25781"/>
                <a:gd name="T32" fmla="*/ 14219 w 25781"/>
                <a:gd name="T33" fmla="*/ 15977 h 25781"/>
                <a:gd name="T34" fmla="*/ 13554 w 25781"/>
                <a:gd name="T35" fmla="*/ 15977 h 25781"/>
                <a:gd name="T36" fmla="*/ 11445 w 25781"/>
                <a:gd name="T37" fmla="*/ 15742 h 25781"/>
                <a:gd name="T38" fmla="*/ 10820 w 25781"/>
                <a:gd name="T39" fmla="*/ 16406 h 25781"/>
                <a:gd name="T40" fmla="*/ 13281 w 25781"/>
                <a:gd name="T41" fmla="*/ 18711 h 25781"/>
                <a:gd name="T42" fmla="*/ 13594 w 25781"/>
                <a:gd name="T43" fmla="*/ 17891 h 25781"/>
                <a:gd name="T44" fmla="*/ 8789 w 25781"/>
                <a:gd name="T45" fmla="*/ 23399 h 25781"/>
                <a:gd name="T46" fmla="*/ 8125 w 25781"/>
                <a:gd name="T47" fmla="*/ 23399 h 25781"/>
                <a:gd name="T48" fmla="*/ 5820 w 25781"/>
                <a:gd name="T49" fmla="*/ 20899 h 25781"/>
                <a:gd name="T50" fmla="*/ 6640 w 25781"/>
                <a:gd name="T51" fmla="*/ 20586 h 25781"/>
                <a:gd name="T52" fmla="*/ 8789 w 25781"/>
                <a:gd name="T53" fmla="*/ 23399 h 25781"/>
                <a:gd name="T54" fmla="*/ 9082 w 25781"/>
                <a:gd name="T55" fmla="*/ 20899 h 25781"/>
                <a:gd name="T56" fmla="*/ 7578 w 25781"/>
                <a:gd name="T57" fmla="*/ 19609 h 25781"/>
                <a:gd name="T58" fmla="*/ 7617 w 25781"/>
                <a:gd name="T59" fmla="*/ 18984 h 25781"/>
                <a:gd name="T60" fmla="*/ 9414 w 25781"/>
                <a:gd name="T61" fmla="*/ 20117 h 25781"/>
                <a:gd name="T62" fmla="*/ 11015 w 25781"/>
                <a:gd name="T63" fmla="*/ 19180 h 25781"/>
                <a:gd name="T64" fmla="*/ 10351 w 25781"/>
                <a:gd name="T65" fmla="*/ 19180 h 25781"/>
                <a:gd name="T66" fmla="*/ 9023 w 25781"/>
                <a:gd name="T67" fmla="*/ 17695 h 25781"/>
                <a:gd name="T68" fmla="*/ 9844 w 25781"/>
                <a:gd name="T69" fmla="*/ 17344 h 25781"/>
                <a:gd name="T70" fmla="*/ 11015 w 25781"/>
                <a:gd name="T71" fmla="*/ 19180 h 25781"/>
                <a:gd name="T72" fmla="*/ 20781 w 25781"/>
                <a:gd name="T73" fmla="*/ 12109 h 25781"/>
                <a:gd name="T74" fmla="*/ 20781 w 25781"/>
                <a:gd name="T75" fmla="*/ 20781 h 25781"/>
                <a:gd name="T76" fmla="*/ 20293 w 25781"/>
                <a:gd name="T77" fmla="*/ 9688 h 25781"/>
                <a:gd name="T78" fmla="*/ 18789 w 25781"/>
                <a:gd name="T79" fmla="*/ 8438 h 25781"/>
                <a:gd name="T80" fmla="*/ 18789 w 25781"/>
                <a:gd name="T81" fmla="*/ 7734 h 25781"/>
                <a:gd name="T82" fmla="*/ 20664 w 25781"/>
                <a:gd name="T83" fmla="*/ 8906 h 25781"/>
                <a:gd name="T84" fmla="*/ 23203 w 25781"/>
                <a:gd name="T85" fmla="*/ 8945 h 25781"/>
                <a:gd name="T86" fmla="*/ 23203 w 25781"/>
                <a:gd name="T87" fmla="*/ 8281 h 25781"/>
                <a:gd name="T88" fmla="*/ 20742 w 25781"/>
                <a:gd name="T89" fmla="*/ 5977 h 25781"/>
                <a:gd name="T90" fmla="*/ 20234 w 25781"/>
                <a:gd name="T91" fmla="*/ 6484 h 25781"/>
                <a:gd name="T92" fmla="*/ 22578 w 25781"/>
                <a:gd name="T93" fmla="*/ 8945 h 25781"/>
                <a:gd name="T94" fmla="*/ 23203 w 25781"/>
                <a:gd name="T95" fmla="*/ 8945 h 25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781" h="25781">
                  <a:moveTo>
                    <a:pt x="5117" y="20664"/>
                  </a:moveTo>
                  <a:lnTo>
                    <a:pt x="25781" y="0"/>
                  </a:lnTo>
                  <a:lnTo>
                    <a:pt x="25781" y="25781"/>
                  </a:lnTo>
                  <a:lnTo>
                    <a:pt x="0" y="25781"/>
                  </a:lnTo>
                  <a:lnTo>
                    <a:pt x="5117" y="20664"/>
                  </a:lnTo>
                  <a:close/>
                  <a:moveTo>
                    <a:pt x="17187" y="10000"/>
                  </a:moveTo>
                  <a:cubicBezTo>
                    <a:pt x="16979" y="9766"/>
                    <a:pt x="16985" y="9544"/>
                    <a:pt x="17207" y="9336"/>
                  </a:cubicBezTo>
                  <a:cubicBezTo>
                    <a:pt x="17428" y="9128"/>
                    <a:pt x="17643" y="9128"/>
                    <a:pt x="17851" y="9336"/>
                  </a:cubicBezTo>
                  <a:lnTo>
                    <a:pt x="19023" y="10508"/>
                  </a:lnTo>
                  <a:cubicBezTo>
                    <a:pt x="19258" y="10716"/>
                    <a:pt x="19271" y="10938"/>
                    <a:pt x="19062" y="11172"/>
                  </a:cubicBezTo>
                  <a:cubicBezTo>
                    <a:pt x="18958" y="11250"/>
                    <a:pt x="18834" y="11289"/>
                    <a:pt x="18691" y="11289"/>
                  </a:cubicBezTo>
                  <a:cubicBezTo>
                    <a:pt x="18548" y="11289"/>
                    <a:pt x="18437" y="11250"/>
                    <a:pt x="18359" y="11172"/>
                  </a:cubicBezTo>
                  <a:lnTo>
                    <a:pt x="17187" y="10000"/>
                  </a:lnTo>
                  <a:close/>
                  <a:moveTo>
                    <a:pt x="16250" y="10938"/>
                  </a:moveTo>
                  <a:cubicBezTo>
                    <a:pt x="16041" y="10729"/>
                    <a:pt x="15820" y="10729"/>
                    <a:pt x="15586" y="10938"/>
                  </a:cubicBezTo>
                  <a:cubicBezTo>
                    <a:pt x="15351" y="11146"/>
                    <a:pt x="15351" y="11367"/>
                    <a:pt x="15586" y="11602"/>
                  </a:cubicBezTo>
                  <a:lnTo>
                    <a:pt x="17773" y="13789"/>
                  </a:lnTo>
                  <a:cubicBezTo>
                    <a:pt x="17851" y="13867"/>
                    <a:pt x="17956" y="13906"/>
                    <a:pt x="18086" y="13906"/>
                  </a:cubicBezTo>
                  <a:cubicBezTo>
                    <a:pt x="18216" y="13906"/>
                    <a:pt x="18320" y="13854"/>
                    <a:pt x="18398" y="13750"/>
                  </a:cubicBezTo>
                  <a:cubicBezTo>
                    <a:pt x="18633" y="13542"/>
                    <a:pt x="18633" y="13320"/>
                    <a:pt x="18398" y="13086"/>
                  </a:cubicBezTo>
                  <a:lnTo>
                    <a:pt x="16250" y="10938"/>
                  </a:lnTo>
                  <a:close/>
                  <a:moveTo>
                    <a:pt x="14023" y="13203"/>
                  </a:moveTo>
                  <a:cubicBezTo>
                    <a:pt x="13763" y="12969"/>
                    <a:pt x="13750" y="12748"/>
                    <a:pt x="13984" y="12539"/>
                  </a:cubicBezTo>
                  <a:cubicBezTo>
                    <a:pt x="14219" y="12331"/>
                    <a:pt x="14440" y="12331"/>
                    <a:pt x="14648" y="12539"/>
                  </a:cubicBezTo>
                  <a:lnTo>
                    <a:pt x="15820" y="13711"/>
                  </a:lnTo>
                  <a:cubicBezTo>
                    <a:pt x="16054" y="13919"/>
                    <a:pt x="16054" y="14141"/>
                    <a:pt x="15820" y="14375"/>
                  </a:cubicBezTo>
                  <a:cubicBezTo>
                    <a:pt x="15742" y="14453"/>
                    <a:pt x="15631" y="14492"/>
                    <a:pt x="15488" y="14492"/>
                  </a:cubicBezTo>
                  <a:cubicBezTo>
                    <a:pt x="15345" y="14492"/>
                    <a:pt x="15234" y="14453"/>
                    <a:pt x="15156" y="14375"/>
                  </a:cubicBezTo>
                  <a:lnTo>
                    <a:pt x="14023" y="13203"/>
                  </a:lnTo>
                  <a:close/>
                  <a:moveTo>
                    <a:pt x="12422" y="14805"/>
                  </a:moveTo>
                  <a:cubicBezTo>
                    <a:pt x="12161" y="14570"/>
                    <a:pt x="12148" y="14349"/>
                    <a:pt x="12383" y="14141"/>
                  </a:cubicBezTo>
                  <a:cubicBezTo>
                    <a:pt x="12617" y="13932"/>
                    <a:pt x="12838" y="13932"/>
                    <a:pt x="13047" y="14141"/>
                  </a:cubicBezTo>
                  <a:lnTo>
                    <a:pt x="14219" y="15313"/>
                  </a:lnTo>
                  <a:cubicBezTo>
                    <a:pt x="14453" y="15547"/>
                    <a:pt x="14453" y="15768"/>
                    <a:pt x="14219" y="15977"/>
                  </a:cubicBezTo>
                  <a:cubicBezTo>
                    <a:pt x="14140" y="16055"/>
                    <a:pt x="14030" y="16094"/>
                    <a:pt x="13887" y="16094"/>
                  </a:cubicBezTo>
                  <a:cubicBezTo>
                    <a:pt x="13743" y="16094"/>
                    <a:pt x="13633" y="16055"/>
                    <a:pt x="13554" y="15977"/>
                  </a:cubicBezTo>
                  <a:lnTo>
                    <a:pt x="12422" y="14805"/>
                  </a:lnTo>
                  <a:close/>
                  <a:moveTo>
                    <a:pt x="11445" y="15742"/>
                  </a:moveTo>
                  <a:cubicBezTo>
                    <a:pt x="11237" y="15534"/>
                    <a:pt x="11015" y="15540"/>
                    <a:pt x="10781" y="15762"/>
                  </a:cubicBezTo>
                  <a:cubicBezTo>
                    <a:pt x="10547" y="15983"/>
                    <a:pt x="10560" y="16198"/>
                    <a:pt x="10820" y="16406"/>
                  </a:cubicBezTo>
                  <a:lnTo>
                    <a:pt x="12929" y="18594"/>
                  </a:lnTo>
                  <a:cubicBezTo>
                    <a:pt x="13034" y="18672"/>
                    <a:pt x="13151" y="18711"/>
                    <a:pt x="13281" y="18711"/>
                  </a:cubicBezTo>
                  <a:cubicBezTo>
                    <a:pt x="13411" y="18711"/>
                    <a:pt x="13515" y="18672"/>
                    <a:pt x="13594" y="18594"/>
                  </a:cubicBezTo>
                  <a:cubicBezTo>
                    <a:pt x="13802" y="18359"/>
                    <a:pt x="13802" y="18125"/>
                    <a:pt x="13594" y="17891"/>
                  </a:cubicBezTo>
                  <a:lnTo>
                    <a:pt x="11445" y="15742"/>
                  </a:lnTo>
                  <a:close/>
                  <a:moveTo>
                    <a:pt x="8789" y="23399"/>
                  </a:moveTo>
                  <a:cubicBezTo>
                    <a:pt x="8685" y="23477"/>
                    <a:pt x="8574" y="23516"/>
                    <a:pt x="8457" y="23516"/>
                  </a:cubicBezTo>
                  <a:cubicBezTo>
                    <a:pt x="8340" y="23516"/>
                    <a:pt x="8229" y="23477"/>
                    <a:pt x="8125" y="23399"/>
                  </a:cubicBezTo>
                  <a:lnTo>
                    <a:pt x="5976" y="21211"/>
                  </a:lnTo>
                  <a:cubicBezTo>
                    <a:pt x="5872" y="21107"/>
                    <a:pt x="5820" y="21003"/>
                    <a:pt x="5820" y="20899"/>
                  </a:cubicBezTo>
                  <a:cubicBezTo>
                    <a:pt x="5820" y="20794"/>
                    <a:pt x="5872" y="20677"/>
                    <a:pt x="5976" y="20547"/>
                  </a:cubicBezTo>
                  <a:cubicBezTo>
                    <a:pt x="6211" y="20339"/>
                    <a:pt x="6432" y="20352"/>
                    <a:pt x="6640" y="20586"/>
                  </a:cubicBezTo>
                  <a:lnTo>
                    <a:pt x="8789" y="22695"/>
                  </a:lnTo>
                  <a:cubicBezTo>
                    <a:pt x="8997" y="22956"/>
                    <a:pt x="8997" y="23190"/>
                    <a:pt x="8789" y="23399"/>
                  </a:cubicBezTo>
                  <a:close/>
                  <a:moveTo>
                    <a:pt x="9414" y="20781"/>
                  </a:moveTo>
                  <a:cubicBezTo>
                    <a:pt x="9336" y="20859"/>
                    <a:pt x="9225" y="20899"/>
                    <a:pt x="9082" y="20899"/>
                  </a:cubicBezTo>
                  <a:cubicBezTo>
                    <a:pt x="8939" y="20899"/>
                    <a:pt x="8828" y="20859"/>
                    <a:pt x="8750" y="20781"/>
                  </a:cubicBezTo>
                  <a:lnTo>
                    <a:pt x="7578" y="19609"/>
                  </a:lnTo>
                  <a:cubicBezTo>
                    <a:pt x="7474" y="19505"/>
                    <a:pt x="7422" y="19401"/>
                    <a:pt x="7422" y="19297"/>
                  </a:cubicBezTo>
                  <a:cubicBezTo>
                    <a:pt x="7422" y="19193"/>
                    <a:pt x="7487" y="19089"/>
                    <a:pt x="7617" y="18984"/>
                  </a:cubicBezTo>
                  <a:cubicBezTo>
                    <a:pt x="7825" y="18750"/>
                    <a:pt x="8034" y="18737"/>
                    <a:pt x="8242" y="18945"/>
                  </a:cubicBezTo>
                  <a:lnTo>
                    <a:pt x="9414" y="20117"/>
                  </a:lnTo>
                  <a:cubicBezTo>
                    <a:pt x="9622" y="20352"/>
                    <a:pt x="9622" y="20573"/>
                    <a:pt x="9414" y="20781"/>
                  </a:cubicBezTo>
                  <a:close/>
                  <a:moveTo>
                    <a:pt x="11015" y="19180"/>
                  </a:moveTo>
                  <a:cubicBezTo>
                    <a:pt x="10937" y="19258"/>
                    <a:pt x="10827" y="19297"/>
                    <a:pt x="10683" y="19297"/>
                  </a:cubicBezTo>
                  <a:cubicBezTo>
                    <a:pt x="10540" y="19297"/>
                    <a:pt x="10429" y="19258"/>
                    <a:pt x="10351" y="19180"/>
                  </a:cubicBezTo>
                  <a:lnTo>
                    <a:pt x="9219" y="18008"/>
                  </a:lnTo>
                  <a:cubicBezTo>
                    <a:pt x="9088" y="17904"/>
                    <a:pt x="9023" y="17800"/>
                    <a:pt x="9023" y="17695"/>
                  </a:cubicBezTo>
                  <a:cubicBezTo>
                    <a:pt x="9023" y="17591"/>
                    <a:pt x="9075" y="17474"/>
                    <a:pt x="9179" y="17344"/>
                  </a:cubicBezTo>
                  <a:cubicBezTo>
                    <a:pt x="9414" y="17136"/>
                    <a:pt x="9635" y="17136"/>
                    <a:pt x="9844" y="17344"/>
                  </a:cubicBezTo>
                  <a:lnTo>
                    <a:pt x="11015" y="18516"/>
                  </a:lnTo>
                  <a:cubicBezTo>
                    <a:pt x="11224" y="18750"/>
                    <a:pt x="11224" y="18971"/>
                    <a:pt x="11015" y="19180"/>
                  </a:cubicBezTo>
                  <a:close/>
                  <a:moveTo>
                    <a:pt x="20781" y="20781"/>
                  </a:moveTo>
                  <a:lnTo>
                    <a:pt x="20781" y="12109"/>
                  </a:lnTo>
                  <a:lnTo>
                    <a:pt x="12070" y="20781"/>
                  </a:lnTo>
                  <a:lnTo>
                    <a:pt x="20781" y="20781"/>
                  </a:lnTo>
                  <a:close/>
                  <a:moveTo>
                    <a:pt x="20664" y="9570"/>
                  </a:moveTo>
                  <a:cubicBezTo>
                    <a:pt x="20560" y="9649"/>
                    <a:pt x="20436" y="9688"/>
                    <a:pt x="20293" y="9688"/>
                  </a:cubicBezTo>
                  <a:cubicBezTo>
                    <a:pt x="20150" y="9688"/>
                    <a:pt x="20039" y="9649"/>
                    <a:pt x="19961" y="9570"/>
                  </a:cubicBezTo>
                  <a:lnTo>
                    <a:pt x="18789" y="8438"/>
                  </a:lnTo>
                  <a:cubicBezTo>
                    <a:pt x="18685" y="8333"/>
                    <a:pt x="18633" y="8216"/>
                    <a:pt x="18633" y="8086"/>
                  </a:cubicBezTo>
                  <a:cubicBezTo>
                    <a:pt x="18633" y="7982"/>
                    <a:pt x="18685" y="7865"/>
                    <a:pt x="18789" y="7734"/>
                  </a:cubicBezTo>
                  <a:cubicBezTo>
                    <a:pt x="19023" y="7526"/>
                    <a:pt x="19245" y="7526"/>
                    <a:pt x="19453" y="7734"/>
                  </a:cubicBezTo>
                  <a:lnTo>
                    <a:pt x="20664" y="8906"/>
                  </a:lnTo>
                  <a:cubicBezTo>
                    <a:pt x="20872" y="9115"/>
                    <a:pt x="20872" y="9336"/>
                    <a:pt x="20664" y="9570"/>
                  </a:cubicBezTo>
                  <a:close/>
                  <a:moveTo>
                    <a:pt x="23203" y="8945"/>
                  </a:moveTo>
                  <a:cubicBezTo>
                    <a:pt x="23333" y="8841"/>
                    <a:pt x="23398" y="8737"/>
                    <a:pt x="23398" y="8633"/>
                  </a:cubicBezTo>
                  <a:cubicBezTo>
                    <a:pt x="23398" y="8529"/>
                    <a:pt x="23333" y="8412"/>
                    <a:pt x="23203" y="8281"/>
                  </a:cubicBezTo>
                  <a:lnTo>
                    <a:pt x="21094" y="6133"/>
                  </a:lnTo>
                  <a:cubicBezTo>
                    <a:pt x="20963" y="6029"/>
                    <a:pt x="20846" y="5977"/>
                    <a:pt x="20742" y="5977"/>
                  </a:cubicBezTo>
                  <a:cubicBezTo>
                    <a:pt x="20638" y="5977"/>
                    <a:pt x="20527" y="6029"/>
                    <a:pt x="20410" y="6133"/>
                  </a:cubicBezTo>
                  <a:cubicBezTo>
                    <a:pt x="20293" y="6237"/>
                    <a:pt x="20234" y="6354"/>
                    <a:pt x="20234" y="6484"/>
                  </a:cubicBezTo>
                  <a:cubicBezTo>
                    <a:pt x="20234" y="6589"/>
                    <a:pt x="20286" y="6693"/>
                    <a:pt x="20390" y="6797"/>
                  </a:cubicBezTo>
                  <a:lnTo>
                    <a:pt x="22578" y="8945"/>
                  </a:lnTo>
                  <a:cubicBezTo>
                    <a:pt x="22656" y="9050"/>
                    <a:pt x="22760" y="9102"/>
                    <a:pt x="22890" y="9102"/>
                  </a:cubicBezTo>
                  <a:cubicBezTo>
                    <a:pt x="23021" y="9102"/>
                    <a:pt x="23125" y="9050"/>
                    <a:pt x="23203" y="8945"/>
                  </a:cubicBezTo>
                  <a:close/>
                </a:path>
              </a:pathLst>
            </a:custGeom>
            <a:noFill/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65019" y="3229890"/>
            <a:ext cx="4893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Resources for individuals, families, lodges, workplaces, communities and government.</a:t>
            </a:r>
          </a:p>
          <a:p>
            <a:endParaRPr lang="en-US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en-US" b="1" dirty="0">
                <a:solidFill>
                  <a:srgbClr val="8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AVAILABLE TO EVERYBODY</a:t>
            </a:r>
          </a:p>
          <a:p>
            <a:endParaRPr lang="en-US" b="1" dirty="0">
              <a:solidFill>
                <a:srgbClr val="80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en-US" b="1" dirty="0" err="1">
                <a:solidFill>
                  <a:srgbClr val="8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CivilityCenter.org</a:t>
            </a:r>
            <a:r>
              <a:rPr lang="en-US" b="1" dirty="0">
                <a:solidFill>
                  <a:srgbClr val="8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/Resources</a:t>
            </a:r>
          </a:p>
        </p:txBody>
      </p:sp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25" y="2149475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7142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dbfe3bdc88d406d58cc89eda05bf047a53512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10867</TotalTime>
  <Words>291</Words>
  <Application>Microsoft Macintosh PowerPoint</Application>
  <PresentationFormat>Widescreen</PresentationFormat>
  <Paragraphs>71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Helvetica Neue</vt:lpstr>
      <vt:lpstr>Roboto</vt:lpstr>
      <vt:lpstr>Roboto Black</vt:lpstr>
      <vt:lpstr>Roboto Condensed Light</vt:lpstr>
      <vt:lpstr>Roboto Light</vt:lpstr>
      <vt:lpstr>Roboto Medium</vt:lpstr>
      <vt:lpstr>Times New Roman</vt:lpstr>
      <vt:lpstr>Office Theme</vt:lpstr>
      <vt:lpstr> LEADERSHIP and CIVILITY</vt:lpstr>
      <vt:lpstr>PowerPoint Presentation</vt:lpstr>
      <vt:lpstr>Would You Believe?</vt:lpstr>
      <vt:lpstr>3 ACTION ITEMS</vt:lpstr>
      <vt:lpstr>PowerPoint Presentation</vt:lpstr>
      <vt:lpstr>PowerPoint Presentation</vt:lpstr>
      <vt:lpstr>PowerPoint Presentation</vt:lpstr>
      <vt:lpstr>PowerPoint Presentation</vt:lpstr>
      <vt:lpstr>CIVILITY TOOLBOX</vt:lpstr>
      <vt:lpstr>PowerPoint Presentation</vt:lpstr>
      <vt:lpstr>THE 3 Ds</vt:lpstr>
      <vt:lpstr>CIVIL DIALOGUE</vt:lpstr>
      <vt:lpstr>PowerPoint Presentation</vt:lpstr>
      <vt:lpstr>CIVIL DIALOGUE</vt:lpstr>
      <vt:lpstr>GROUND RULES OF CIVILITY</vt:lpstr>
      <vt:lpstr>PowerPoint Presentation</vt:lpstr>
      <vt:lpstr>PowerPoint Presentation</vt:lpstr>
      <vt:lpstr>HOW CAN I GET INVOLVED?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PresentationPro</dc:creator>
  <cp:lastModifiedBy>Russ Charvonia</cp:lastModifiedBy>
  <cp:revision>152</cp:revision>
  <dcterms:created xsi:type="dcterms:W3CDTF">2013-12-19T20:34:31Z</dcterms:created>
  <dcterms:modified xsi:type="dcterms:W3CDTF">2019-06-12T23:21:40Z</dcterms:modified>
</cp:coreProperties>
</file>