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5" r:id="rId1"/>
  </p:sldMasterIdLst>
  <p:notesMasterIdLst>
    <p:notesMasterId r:id="rId54"/>
  </p:notesMasterIdLst>
  <p:sldIdLst>
    <p:sldId id="256" r:id="rId2"/>
    <p:sldId id="295" r:id="rId3"/>
    <p:sldId id="328" r:id="rId4"/>
    <p:sldId id="260" r:id="rId5"/>
    <p:sldId id="333" r:id="rId6"/>
    <p:sldId id="291" r:id="rId7"/>
    <p:sldId id="332" r:id="rId8"/>
    <p:sldId id="261" r:id="rId9"/>
    <p:sldId id="297" r:id="rId10"/>
    <p:sldId id="296" r:id="rId11"/>
    <p:sldId id="298" r:id="rId12"/>
    <p:sldId id="301" r:id="rId13"/>
    <p:sldId id="299" r:id="rId14"/>
    <p:sldId id="294" r:id="rId15"/>
    <p:sldId id="335" r:id="rId16"/>
    <p:sldId id="311" r:id="rId17"/>
    <p:sldId id="348" r:id="rId18"/>
    <p:sldId id="349" r:id="rId19"/>
    <p:sldId id="258" r:id="rId20"/>
    <p:sldId id="336" r:id="rId21"/>
    <p:sldId id="259" r:id="rId22"/>
    <p:sldId id="309" r:id="rId23"/>
    <p:sldId id="257" r:id="rId24"/>
    <p:sldId id="306" r:id="rId25"/>
    <p:sldId id="334" r:id="rId26"/>
    <p:sldId id="281" r:id="rId27"/>
    <p:sldId id="347" r:id="rId28"/>
    <p:sldId id="316" r:id="rId29"/>
    <p:sldId id="319" r:id="rId30"/>
    <p:sldId id="313" r:id="rId31"/>
    <p:sldId id="327" r:id="rId32"/>
    <p:sldId id="338" r:id="rId33"/>
    <p:sldId id="345" r:id="rId34"/>
    <p:sldId id="270" r:id="rId35"/>
    <p:sldId id="286" r:id="rId36"/>
    <p:sldId id="339" r:id="rId37"/>
    <p:sldId id="287" r:id="rId38"/>
    <p:sldId id="340" r:id="rId39"/>
    <p:sldId id="305" r:id="rId40"/>
    <p:sldId id="341" r:id="rId41"/>
    <p:sldId id="342" r:id="rId42"/>
    <p:sldId id="343" r:id="rId43"/>
    <p:sldId id="351" r:id="rId44"/>
    <p:sldId id="344" r:id="rId45"/>
    <p:sldId id="262" r:id="rId46"/>
    <p:sldId id="292" r:id="rId47"/>
    <p:sldId id="300" r:id="rId48"/>
    <p:sldId id="302" r:id="rId49"/>
    <p:sldId id="304" r:id="rId50"/>
    <p:sldId id="293" r:id="rId51"/>
    <p:sldId id="307" r:id="rId52"/>
    <p:sldId id="276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00"/>
    <a:srgbClr val="70AD47"/>
    <a:srgbClr val="FFCD00"/>
    <a:srgbClr val="01CCA1"/>
    <a:srgbClr val="03A5ED"/>
    <a:srgbClr val="ED7D31"/>
    <a:srgbClr val="5B9BD5"/>
    <a:srgbClr val="A5A5A5"/>
    <a:srgbClr val="00AB89"/>
    <a:srgbClr val="3E5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3" autoAdjust="0"/>
    <p:restoredTop sz="86340" autoAdjust="0"/>
  </p:normalViewPr>
  <p:slideViewPr>
    <p:cSldViewPr snapToGrid="0">
      <p:cViewPr varScale="1">
        <p:scale>
          <a:sx n="70" d="100"/>
          <a:sy n="70" d="100"/>
        </p:scale>
        <p:origin x="157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76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C5D5A-AD09-4F03-A352-EA28A40BCFE8}" type="datetimeFigureOut">
              <a:rPr lang="en-US" smtClean="0"/>
              <a:t>11/24/19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745F1-9CB0-4CD4-89A7-BA4C48E385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1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45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795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30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73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96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573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0"/>
          </a:xfrm>
          <a:prstGeom prst="rect">
            <a:avLst/>
          </a:prstGeom>
          <a:noFill/>
          <a:ln>
            <a:noFill/>
          </a:ln>
        </p:spPr>
        <p:txBody>
          <a:bodyPr lIns="93925" tIns="46950" rIns="93925" bIns="46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4008705" y="8893296"/>
            <a:ext cx="3066733" cy="469778"/>
          </a:xfrm>
          <a:prstGeom prst="rect">
            <a:avLst/>
          </a:prstGeom>
          <a:noFill/>
          <a:ln>
            <a:noFill/>
          </a:ln>
        </p:spPr>
        <p:txBody>
          <a:bodyPr lIns="93925" tIns="46950" rIns="93925" bIns="469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900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2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5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30287-88B6-4F46-82C5-D62F4E00245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791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25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0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894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6525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58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14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86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14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36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56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2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071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86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62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999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657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47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63ED-6075-4E56-8759-173E213FFBE3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2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21527-B47B-4209-815F-66991D023525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9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95E8-7741-4EC7-841F-1703EC69EDA2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17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7033845" y="0"/>
            <a:ext cx="515815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9000"/>
                  <a:lumOff val="11000"/>
                </a:schemeClr>
              </a:gs>
              <a:gs pos="23000">
                <a:schemeClr val="tx1">
                  <a:lumMod val="89000"/>
                  <a:lumOff val="11000"/>
                </a:schemeClr>
              </a:gs>
              <a:gs pos="69000">
                <a:schemeClr val="tx1">
                  <a:lumMod val="75000"/>
                </a:schemeClr>
              </a:gs>
              <a:gs pos="97000">
                <a:schemeClr val="tx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2064-A8B3-4200-A877-DA35A42F5EC3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4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6FDA-39B4-474A-B728-6BA9C025A167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301263"/>
            <a:ext cx="10515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51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8DC45-CE2D-435F-B313-4D3F5B082BFE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63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9A1F-95D9-44C1-BC03-B01C02B7930B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8200" y="1301263"/>
            <a:ext cx="10515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834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CDA-74D6-4D37-986E-CF03D40CD93C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200" y="1301263"/>
            <a:ext cx="10515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65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C29F4-3309-40AD-8802-CFCD76972463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9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1028E-088B-4483-B414-CD82D2CF8E6C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57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105D-2B0A-4030-AEB9-0446B1F6B75B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3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2703-491C-47CC-8875-851679517CE5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6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04381-150B-4F93-96AE-51724A8DF116}" type="datetime1">
              <a:rPr lang="en-US" smtClean="0"/>
              <a:t>11/24/19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301263"/>
            <a:ext cx="10515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1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82549/blue-circle-by-mireill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82549/blue-circle-by-mireill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82549/blue-circle-by-mireill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esarrollobiblico.blogspot.com/2013/09/los-generos-literarios-en-la-biblia.html" TargetMode="Externa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s://encrypted-tbn0.gstatic.com/images?q=tbn:ANd9GcTiY5tNNF3PlisFOjfzdDcKm4sEoS7FFfp5EJsA2DVcZzyy4nCpxA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lityscorecard.com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28031"/>
            <a:ext cx="9144000" cy="91920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MASONIC CIVILITY EFFORT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58290"/>
            <a:ext cx="9144000" cy="637453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Progress and Next Steps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83082" y="3417074"/>
            <a:ext cx="7825839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83082" y="5101391"/>
            <a:ext cx="7825839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90750" y="5367648"/>
            <a:ext cx="781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By </a:t>
            </a:r>
            <a:r>
              <a:rPr lang="en-US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Russ Charvonia</a:t>
            </a:r>
            <a:br>
              <a:rPr lang="en-US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Grand Master of Masons in California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50802"/>
            <a:ext cx="12417552" cy="80348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3495" y="1488850"/>
            <a:ext cx="10312771" cy="54792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82733" y="298982"/>
            <a:ext cx="4167355" cy="243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 algn="ctr">
              <a:lnSpc>
                <a:spcPts val="1610"/>
              </a:lnSpc>
            </a:pPr>
            <a:r>
              <a:rPr sz="2800" dirty="0">
                <a:solidFill>
                  <a:srgbClr val="007DCF"/>
                </a:solidFill>
                <a:latin typeface="Arial Unicode MS"/>
                <a:cs typeface="Arial Unicode MS"/>
              </a:rPr>
              <a:t>Civility</a:t>
            </a:r>
            <a:r>
              <a:rPr sz="2800" spc="-80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800" dirty="0">
                <a:solidFill>
                  <a:srgbClr val="007DCF"/>
                </a:solidFill>
                <a:latin typeface="Arial Unicode MS"/>
                <a:cs typeface="Arial Unicode MS"/>
              </a:rPr>
              <a:t>Survey</a:t>
            </a:r>
            <a:endParaRPr sz="2800" dirty="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2974" y="685857"/>
            <a:ext cx="7811547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1000" dirty="0">
              <a:solidFill>
                <a:srgbClr val="007DCF"/>
              </a:solidFill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07DCF"/>
                </a:solidFill>
                <a:latin typeface="Arial Unicode MS"/>
                <a:cs typeface="Arial Unicode MS"/>
              </a:rPr>
              <a:t>Do you believe</a:t>
            </a:r>
            <a:r>
              <a:rPr sz="2400" spc="-70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400" spc="-35" dirty="0">
                <a:solidFill>
                  <a:srgbClr val="007DCF"/>
                </a:solidFill>
                <a:latin typeface="Arial Unicode MS"/>
                <a:cs typeface="Arial Unicode MS"/>
              </a:rPr>
              <a:t>s</a:t>
            </a:r>
            <a:r>
              <a:rPr sz="2400" dirty="0">
                <a:solidFill>
                  <a:srgbClr val="007DCF"/>
                </a:solidFill>
                <a:latin typeface="Arial Unicode MS"/>
                <a:cs typeface="Arial Unicode MS"/>
              </a:rPr>
              <a:t>ociety is in need of greater</a:t>
            </a:r>
            <a:r>
              <a:rPr sz="2400" spc="-70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400" spc="-35" dirty="0">
                <a:solidFill>
                  <a:srgbClr val="007DCF"/>
                </a:solidFill>
                <a:latin typeface="Arial Unicode MS"/>
                <a:cs typeface="Arial Unicode MS"/>
              </a:rPr>
              <a:t>c</a:t>
            </a:r>
            <a:r>
              <a:rPr sz="2400" dirty="0">
                <a:solidFill>
                  <a:srgbClr val="007DCF"/>
                </a:solidFill>
                <a:latin typeface="Arial Unicode MS"/>
                <a:cs typeface="Arial Unicode MS"/>
              </a:rPr>
              <a:t>ivility?</a:t>
            </a:r>
            <a:endParaRPr lang="en-US" sz="2400" dirty="0">
              <a:solidFill>
                <a:srgbClr val="007DCF"/>
              </a:solidFill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endParaRPr lang="en-US" sz="2400" dirty="0">
              <a:solidFill>
                <a:srgbClr val="007DCF"/>
              </a:solidFill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4749" y="653883"/>
            <a:ext cx="10649046" cy="0"/>
          </a:xfrm>
          <a:custGeom>
            <a:avLst/>
            <a:gdLst/>
            <a:ahLst/>
            <a:cxnLst/>
            <a:rect l="l" t="t" r="r" b="b"/>
            <a:pathLst>
              <a:path w="6600190">
                <a:moveTo>
                  <a:pt x="0" y="0"/>
                </a:moveTo>
                <a:lnTo>
                  <a:pt x="6599682" y="0"/>
                </a:lnTo>
              </a:path>
            </a:pathLst>
          </a:custGeom>
          <a:ln w="12700">
            <a:solidFill>
              <a:srgbClr val="007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30343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50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81344" y="1473200"/>
            <a:ext cx="9279790" cy="4793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4480" y="243378"/>
            <a:ext cx="9961612" cy="911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Thinking about our</a:t>
            </a:r>
            <a:r>
              <a:rPr sz="2100" spc="-165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societ</a:t>
            </a:r>
            <a:r>
              <a:rPr sz="2100" spc="105" dirty="0">
                <a:solidFill>
                  <a:srgbClr val="007DCF"/>
                </a:solidFill>
                <a:latin typeface="Arial Unicode MS"/>
                <a:cs typeface="Arial Unicode MS"/>
              </a:rPr>
              <a:t>y</a:t>
            </a:r>
            <a:r>
              <a:rPr lang="en-US" sz="2100" spc="105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and</a:t>
            </a:r>
            <a:r>
              <a:rPr sz="2100" spc="-105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communities as a whole</a:t>
            </a:r>
            <a:r>
              <a:rPr lang="en-US" sz="2100" dirty="0">
                <a:solidFill>
                  <a:srgbClr val="007DCF"/>
                </a:solidFill>
                <a:latin typeface="Arial Unicode MS"/>
                <a:cs typeface="Arial Unicode MS"/>
              </a:rPr>
              <a:t>…</a:t>
            </a:r>
          </a:p>
          <a:p>
            <a:pPr marL="12700">
              <a:lnSpc>
                <a:spcPct val="100000"/>
              </a:lnSpc>
            </a:pPr>
            <a:r>
              <a:rPr lang="en-US" sz="2100" dirty="0">
                <a:solidFill>
                  <a:srgbClr val="007DCF"/>
                </a:solidFill>
                <a:latin typeface="Arial Unicode MS"/>
                <a:cs typeface="Arial Unicode MS"/>
              </a:rPr>
              <a:t>	</a:t>
            </a: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How concerned are you about</a:t>
            </a:r>
            <a:r>
              <a:rPr sz="2100" spc="-60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the level of incivility you witness?</a:t>
            </a:r>
            <a:endParaRPr sz="21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1700" dirty="0"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15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473" y="1450110"/>
            <a:ext cx="10087860" cy="44172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6208" y="942970"/>
            <a:ext cx="10649046" cy="0"/>
          </a:xfrm>
          <a:custGeom>
            <a:avLst/>
            <a:gdLst/>
            <a:ahLst/>
            <a:cxnLst/>
            <a:rect l="l" t="t" r="r" b="b"/>
            <a:pathLst>
              <a:path w="6600190">
                <a:moveTo>
                  <a:pt x="0" y="0"/>
                </a:moveTo>
                <a:lnTo>
                  <a:pt x="6599682" y="0"/>
                </a:lnTo>
              </a:path>
            </a:pathLst>
          </a:custGeom>
          <a:ln w="12700">
            <a:solidFill>
              <a:srgbClr val="007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4986" y="166255"/>
            <a:ext cx="7871524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59735" algn="l"/>
              </a:tabLst>
            </a:pPr>
            <a:r>
              <a:rPr sz="2200" dirty="0">
                <a:solidFill>
                  <a:srgbClr val="007DCF"/>
                </a:solidFill>
                <a:latin typeface="Arial Unicode MS"/>
                <a:cs typeface="Arial Unicode MS"/>
              </a:rPr>
              <a:t>Personally, I feel Incivility is a problem in:	</a:t>
            </a:r>
            <a:endParaRPr lang="en-US" sz="2200" dirty="0">
              <a:solidFill>
                <a:srgbClr val="007DCF"/>
              </a:solidFill>
              <a:latin typeface="Arial Unicode MS"/>
              <a:cs typeface="Arial Unicode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6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0167" y="717194"/>
            <a:ext cx="774893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07DCF"/>
                </a:solidFill>
                <a:latin typeface="Arial Unicode MS"/>
                <a:cs typeface="Arial Unicode MS"/>
              </a:rPr>
              <a:t>As Masons, can we help restore civility in society?</a:t>
            </a:r>
            <a:endParaRPr lang="en-US" sz="2400" dirty="0">
              <a:solidFill>
                <a:srgbClr val="007DCF"/>
              </a:solidFill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endParaRPr lang="en-US" sz="1200" dirty="0">
              <a:solidFill>
                <a:srgbClr val="007DCF"/>
              </a:solidFill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0306" y="1460348"/>
            <a:ext cx="10807294" cy="4169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87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ROLE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5018" y="1903804"/>
            <a:ext cx="3922857" cy="2298639"/>
            <a:chOff x="665018" y="1983179"/>
            <a:chExt cx="3922856" cy="2298639"/>
          </a:xfrm>
        </p:grpSpPr>
        <p:sp>
          <p:nvSpPr>
            <p:cNvPr id="26" name="TextBox 25"/>
            <p:cNvSpPr txBox="1"/>
            <p:nvPr/>
          </p:nvSpPr>
          <p:spPr>
            <a:xfrm>
              <a:off x="665019" y="2819788"/>
              <a:ext cx="28619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MASONIC HERITAGE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27061" y="2809797"/>
              <a:ext cx="211380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6"/>
            <p:cNvSpPr>
              <a:spLocks noEditPoints="1"/>
            </p:cNvSpPr>
            <p:nvPr/>
          </p:nvSpPr>
          <p:spPr bwMode="auto">
            <a:xfrm flipH="1">
              <a:off x="755074" y="1983179"/>
              <a:ext cx="720574" cy="722442"/>
            </a:xfrm>
            <a:custGeom>
              <a:avLst/>
              <a:gdLst>
                <a:gd name="T0" fmla="*/ 25781 w 25781"/>
                <a:gd name="T1" fmla="*/ 0 h 25781"/>
                <a:gd name="T2" fmla="*/ 0 w 25781"/>
                <a:gd name="T3" fmla="*/ 25781 h 25781"/>
                <a:gd name="T4" fmla="*/ 17187 w 25781"/>
                <a:gd name="T5" fmla="*/ 10000 h 25781"/>
                <a:gd name="T6" fmla="*/ 17851 w 25781"/>
                <a:gd name="T7" fmla="*/ 9336 h 25781"/>
                <a:gd name="T8" fmla="*/ 19062 w 25781"/>
                <a:gd name="T9" fmla="*/ 11172 h 25781"/>
                <a:gd name="T10" fmla="*/ 18359 w 25781"/>
                <a:gd name="T11" fmla="*/ 11172 h 25781"/>
                <a:gd name="T12" fmla="*/ 16250 w 25781"/>
                <a:gd name="T13" fmla="*/ 10938 h 25781"/>
                <a:gd name="T14" fmla="*/ 15586 w 25781"/>
                <a:gd name="T15" fmla="*/ 11602 h 25781"/>
                <a:gd name="T16" fmla="*/ 18086 w 25781"/>
                <a:gd name="T17" fmla="*/ 13906 h 25781"/>
                <a:gd name="T18" fmla="*/ 18398 w 25781"/>
                <a:gd name="T19" fmla="*/ 13086 h 25781"/>
                <a:gd name="T20" fmla="*/ 14023 w 25781"/>
                <a:gd name="T21" fmla="*/ 13203 h 25781"/>
                <a:gd name="T22" fmla="*/ 14648 w 25781"/>
                <a:gd name="T23" fmla="*/ 12539 h 25781"/>
                <a:gd name="T24" fmla="*/ 15820 w 25781"/>
                <a:gd name="T25" fmla="*/ 14375 h 25781"/>
                <a:gd name="T26" fmla="*/ 15156 w 25781"/>
                <a:gd name="T27" fmla="*/ 14375 h 25781"/>
                <a:gd name="T28" fmla="*/ 12422 w 25781"/>
                <a:gd name="T29" fmla="*/ 14805 h 25781"/>
                <a:gd name="T30" fmla="*/ 13047 w 25781"/>
                <a:gd name="T31" fmla="*/ 14141 h 25781"/>
                <a:gd name="T32" fmla="*/ 14219 w 25781"/>
                <a:gd name="T33" fmla="*/ 15977 h 25781"/>
                <a:gd name="T34" fmla="*/ 13554 w 25781"/>
                <a:gd name="T35" fmla="*/ 15977 h 25781"/>
                <a:gd name="T36" fmla="*/ 11445 w 25781"/>
                <a:gd name="T37" fmla="*/ 15742 h 25781"/>
                <a:gd name="T38" fmla="*/ 10820 w 25781"/>
                <a:gd name="T39" fmla="*/ 16406 h 25781"/>
                <a:gd name="T40" fmla="*/ 13281 w 25781"/>
                <a:gd name="T41" fmla="*/ 18711 h 25781"/>
                <a:gd name="T42" fmla="*/ 13594 w 25781"/>
                <a:gd name="T43" fmla="*/ 17891 h 25781"/>
                <a:gd name="T44" fmla="*/ 8789 w 25781"/>
                <a:gd name="T45" fmla="*/ 23399 h 25781"/>
                <a:gd name="T46" fmla="*/ 8125 w 25781"/>
                <a:gd name="T47" fmla="*/ 23399 h 25781"/>
                <a:gd name="T48" fmla="*/ 5820 w 25781"/>
                <a:gd name="T49" fmla="*/ 20899 h 25781"/>
                <a:gd name="T50" fmla="*/ 6640 w 25781"/>
                <a:gd name="T51" fmla="*/ 20586 h 25781"/>
                <a:gd name="T52" fmla="*/ 8789 w 25781"/>
                <a:gd name="T53" fmla="*/ 23399 h 25781"/>
                <a:gd name="T54" fmla="*/ 9082 w 25781"/>
                <a:gd name="T55" fmla="*/ 20899 h 25781"/>
                <a:gd name="T56" fmla="*/ 7578 w 25781"/>
                <a:gd name="T57" fmla="*/ 19609 h 25781"/>
                <a:gd name="T58" fmla="*/ 7617 w 25781"/>
                <a:gd name="T59" fmla="*/ 18984 h 25781"/>
                <a:gd name="T60" fmla="*/ 9414 w 25781"/>
                <a:gd name="T61" fmla="*/ 20117 h 25781"/>
                <a:gd name="T62" fmla="*/ 11015 w 25781"/>
                <a:gd name="T63" fmla="*/ 19180 h 25781"/>
                <a:gd name="T64" fmla="*/ 10351 w 25781"/>
                <a:gd name="T65" fmla="*/ 19180 h 25781"/>
                <a:gd name="T66" fmla="*/ 9023 w 25781"/>
                <a:gd name="T67" fmla="*/ 17695 h 25781"/>
                <a:gd name="T68" fmla="*/ 9844 w 25781"/>
                <a:gd name="T69" fmla="*/ 17344 h 25781"/>
                <a:gd name="T70" fmla="*/ 11015 w 25781"/>
                <a:gd name="T71" fmla="*/ 19180 h 25781"/>
                <a:gd name="T72" fmla="*/ 20781 w 25781"/>
                <a:gd name="T73" fmla="*/ 12109 h 25781"/>
                <a:gd name="T74" fmla="*/ 20781 w 25781"/>
                <a:gd name="T75" fmla="*/ 20781 h 25781"/>
                <a:gd name="T76" fmla="*/ 20293 w 25781"/>
                <a:gd name="T77" fmla="*/ 9688 h 25781"/>
                <a:gd name="T78" fmla="*/ 18789 w 25781"/>
                <a:gd name="T79" fmla="*/ 8438 h 25781"/>
                <a:gd name="T80" fmla="*/ 18789 w 25781"/>
                <a:gd name="T81" fmla="*/ 7734 h 25781"/>
                <a:gd name="T82" fmla="*/ 20664 w 25781"/>
                <a:gd name="T83" fmla="*/ 8906 h 25781"/>
                <a:gd name="T84" fmla="*/ 23203 w 25781"/>
                <a:gd name="T85" fmla="*/ 8945 h 25781"/>
                <a:gd name="T86" fmla="*/ 23203 w 25781"/>
                <a:gd name="T87" fmla="*/ 8281 h 25781"/>
                <a:gd name="T88" fmla="*/ 20742 w 25781"/>
                <a:gd name="T89" fmla="*/ 5977 h 25781"/>
                <a:gd name="T90" fmla="*/ 20234 w 25781"/>
                <a:gd name="T91" fmla="*/ 6484 h 25781"/>
                <a:gd name="T92" fmla="*/ 22578 w 25781"/>
                <a:gd name="T93" fmla="*/ 8945 h 25781"/>
                <a:gd name="T94" fmla="*/ 23203 w 25781"/>
                <a:gd name="T95" fmla="*/ 8945 h 25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781" h="25781">
                  <a:moveTo>
                    <a:pt x="5117" y="20664"/>
                  </a:moveTo>
                  <a:lnTo>
                    <a:pt x="25781" y="0"/>
                  </a:lnTo>
                  <a:lnTo>
                    <a:pt x="25781" y="25781"/>
                  </a:lnTo>
                  <a:lnTo>
                    <a:pt x="0" y="25781"/>
                  </a:lnTo>
                  <a:lnTo>
                    <a:pt x="5117" y="20664"/>
                  </a:lnTo>
                  <a:close/>
                  <a:moveTo>
                    <a:pt x="17187" y="10000"/>
                  </a:moveTo>
                  <a:cubicBezTo>
                    <a:pt x="16979" y="9766"/>
                    <a:pt x="16985" y="9544"/>
                    <a:pt x="17207" y="9336"/>
                  </a:cubicBezTo>
                  <a:cubicBezTo>
                    <a:pt x="17428" y="9128"/>
                    <a:pt x="17643" y="9128"/>
                    <a:pt x="17851" y="9336"/>
                  </a:cubicBezTo>
                  <a:lnTo>
                    <a:pt x="19023" y="10508"/>
                  </a:lnTo>
                  <a:cubicBezTo>
                    <a:pt x="19258" y="10716"/>
                    <a:pt x="19271" y="10938"/>
                    <a:pt x="19062" y="11172"/>
                  </a:cubicBezTo>
                  <a:cubicBezTo>
                    <a:pt x="18958" y="11250"/>
                    <a:pt x="18834" y="11289"/>
                    <a:pt x="18691" y="11289"/>
                  </a:cubicBezTo>
                  <a:cubicBezTo>
                    <a:pt x="18548" y="11289"/>
                    <a:pt x="18437" y="11250"/>
                    <a:pt x="18359" y="11172"/>
                  </a:cubicBezTo>
                  <a:lnTo>
                    <a:pt x="17187" y="10000"/>
                  </a:lnTo>
                  <a:close/>
                  <a:moveTo>
                    <a:pt x="16250" y="10938"/>
                  </a:moveTo>
                  <a:cubicBezTo>
                    <a:pt x="16041" y="10729"/>
                    <a:pt x="15820" y="10729"/>
                    <a:pt x="15586" y="10938"/>
                  </a:cubicBezTo>
                  <a:cubicBezTo>
                    <a:pt x="15351" y="11146"/>
                    <a:pt x="15351" y="11367"/>
                    <a:pt x="15586" y="11602"/>
                  </a:cubicBezTo>
                  <a:lnTo>
                    <a:pt x="17773" y="13789"/>
                  </a:lnTo>
                  <a:cubicBezTo>
                    <a:pt x="17851" y="13867"/>
                    <a:pt x="17956" y="13906"/>
                    <a:pt x="18086" y="13906"/>
                  </a:cubicBezTo>
                  <a:cubicBezTo>
                    <a:pt x="18216" y="13906"/>
                    <a:pt x="18320" y="13854"/>
                    <a:pt x="18398" y="13750"/>
                  </a:cubicBezTo>
                  <a:cubicBezTo>
                    <a:pt x="18633" y="13542"/>
                    <a:pt x="18633" y="13320"/>
                    <a:pt x="18398" y="13086"/>
                  </a:cubicBezTo>
                  <a:lnTo>
                    <a:pt x="16250" y="10938"/>
                  </a:lnTo>
                  <a:close/>
                  <a:moveTo>
                    <a:pt x="14023" y="13203"/>
                  </a:moveTo>
                  <a:cubicBezTo>
                    <a:pt x="13763" y="12969"/>
                    <a:pt x="13750" y="12748"/>
                    <a:pt x="13984" y="12539"/>
                  </a:cubicBezTo>
                  <a:cubicBezTo>
                    <a:pt x="14219" y="12331"/>
                    <a:pt x="14440" y="12331"/>
                    <a:pt x="14648" y="12539"/>
                  </a:cubicBezTo>
                  <a:lnTo>
                    <a:pt x="15820" y="13711"/>
                  </a:lnTo>
                  <a:cubicBezTo>
                    <a:pt x="16054" y="13919"/>
                    <a:pt x="16054" y="14141"/>
                    <a:pt x="15820" y="14375"/>
                  </a:cubicBezTo>
                  <a:cubicBezTo>
                    <a:pt x="15742" y="14453"/>
                    <a:pt x="15631" y="14492"/>
                    <a:pt x="15488" y="14492"/>
                  </a:cubicBezTo>
                  <a:cubicBezTo>
                    <a:pt x="15345" y="14492"/>
                    <a:pt x="15234" y="14453"/>
                    <a:pt x="15156" y="14375"/>
                  </a:cubicBezTo>
                  <a:lnTo>
                    <a:pt x="14023" y="13203"/>
                  </a:lnTo>
                  <a:close/>
                  <a:moveTo>
                    <a:pt x="12422" y="14805"/>
                  </a:moveTo>
                  <a:cubicBezTo>
                    <a:pt x="12161" y="14570"/>
                    <a:pt x="12148" y="14349"/>
                    <a:pt x="12383" y="14141"/>
                  </a:cubicBezTo>
                  <a:cubicBezTo>
                    <a:pt x="12617" y="13932"/>
                    <a:pt x="12838" y="13932"/>
                    <a:pt x="13047" y="14141"/>
                  </a:cubicBezTo>
                  <a:lnTo>
                    <a:pt x="14219" y="15313"/>
                  </a:lnTo>
                  <a:cubicBezTo>
                    <a:pt x="14453" y="15547"/>
                    <a:pt x="14453" y="15768"/>
                    <a:pt x="14219" y="15977"/>
                  </a:cubicBezTo>
                  <a:cubicBezTo>
                    <a:pt x="14140" y="16055"/>
                    <a:pt x="14030" y="16094"/>
                    <a:pt x="13887" y="16094"/>
                  </a:cubicBezTo>
                  <a:cubicBezTo>
                    <a:pt x="13743" y="16094"/>
                    <a:pt x="13633" y="16055"/>
                    <a:pt x="13554" y="15977"/>
                  </a:cubicBezTo>
                  <a:lnTo>
                    <a:pt x="12422" y="14805"/>
                  </a:lnTo>
                  <a:close/>
                  <a:moveTo>
                    <a:pt x="11445" y="15742"/>
                  </a:moveTo>
                  <a:cubicBezTo>
                    <a:pt x="11237" y="15534"/>
                    <a:pt x="11015" y="15540"/>
                    <a:pt x="10781" y="15762"/>
                  </a:cubicBezTo>
                  <a:cubicBezTo>
                    <a:pt x="10547" y="15983"/>
                    <a:pt x="10560" y="16198"/>
                    <a:pt x="10820" y="16406"/>
                  </a:cubicBezTo>
                  <a:lnTo>
                    <a:pt x="12929" y="18594"/>
                  </a:lnTo>
                  <a:cubicBezTo>
                    <a:pt x="13034" y="18672"/>
                    <a:pt x="13151" y="18711"/>
                    <a:pt x="13281" y="18711"/>
                  </a:cubicBezTo>
                  <a:cubicBezTo>
                    <a:pt x="13411" y="18711"/>
                    <a:pt x="13515" y="18672"/>
                    <a:pt x="13594" y="18594"/>
                  </a:cubicBezTo>
                  <a:cubicBezTo>
                    <a:pt x="13802" y="18359"/>
                    <a:pt x="13802" y="18125"/>
                    <a:pt x="13594" y="17891"/>
                  </a:cubicBezTo>
                  <a:lnTo>
                    <a:pt x="11445" y="15742"/>
                  </a:lnTo>
                  <a:close/>
                  <a:moveTo>
                    <a:pt x="8789" y="23399"/>
                  </a:moveTo>
                  <a:cubicBezTo>
                    <a:pt x="8685" y="23477"/>
                    <a:pt x="8574" y="23516"/>
                    <a:pt x="8457" y="23516"/>
                  </a:cubicBezTo>
                  <a:cubicBezTo>
                    <a:pt x="8340" y="23516"/>
                    <a:pt x="8229" y="23477"/>
                    <a:pt x="8125" y="23399"/>
                  </a:cubicBezTo>
                  <a:lnTo>
                    <a:pt x="5976" y="21211"/>
                  </a:lnTo>
                  <a:cubicBezTo>
                    <a:pt x="5872" y="21107"/>
                    <a:pt x="5820" y="21003"/>
                    <a:pt x="5820" y="20899"/>
                  </a:cubicBezTo>
                  <a:cubicBezTo>
                    <a:pt x="5820" y="20794"/>
                    <a:pt x="5872" y="20677"/>
                    <a:pt x="5976" y="20547"/>
                  </a:cubicBezTo>
                  <a:cubicBezTo>
                    <a:pt x="6211" y="20339"/>
                    <a:pt x="6432" y="20352"/>
                    <a:pt x="6640" y="20586"/>
                  </a:cubicBezTo>
                  <a:lnTo>
                    <a:pt x="8789" y="22695"/>
                  </a:lnTo>
                  <a:cubicBezTo>
                    <a:pt x="8997" y="22956"/>
                    <a:pt x="8997" y="23190"/>
                    <a:pt x="8789" y="23399"/>
                  </a:cubicBezTo>
                  <a:close/>
                  <a:moveTo>
                    <a:pt x="9414" y="20781"/>
                  </a:moveTo>
                  <a:cubicBezTo>
                    <a:pt x="9336" y="20859"/>
                    <a:pt x="9225" y="20899"/>
                    <a:pt x="9082" y="20899"/>
                  </a:cubicBezTo>
                  <a:cubicBezTo>
                    <a:pt x="8939" y="20899"/>
                    <a:pt x="8828" y="20859"/>
                    <a:pt x="8750" y="20781"/>
                  </a:cubicBezTo>
                  <a:lnTo>
                    <a:pt x="7578" y="19609"/>
                  </a:lnTo>
                  <a:cubicBezTo>
                    <a:pt x="7474" y="19505"/>
                    <a:pt x="7422" y="19401"/>
                    <a:pt x="7422" y="19297"/>
                  </a:cubicBezTo>
                  <a:cubicBezTo>
                    <a:pt x="7422" y="19193"/>
                    <a:pt x="7487" y="19089"/>
                    <a:pt x="7617" y="18984"/>
                  </a:cubicBezTo>
                  <a:cubicBezTo>
                    <a:pt x="7825" y="18750"/>
                    <a:pt x="8034" y="18737"/>
                    <a:pt x="8242" y="18945"/>
                  </a:cubicBezTo>
                  <a:lnTo>
                    <a:pt x="9414" y="20117"/>
                  </a:lnTo>
                  <a:cubicBezTo>
                    <a:pt x="9622" y="20352"/>
                    <a:pt x="9622" y="20573"/>
                    <a:pt x="9414" y="20781"/>
                  </a:cubicBezTo>
                  <a:close/>
                  <a:moveTo>
                    <a:pt x="11015" y="19180"/>
                  </a:moveTo>
                  <a:cubicBezTo>
                    <a:pt x="10937" y="19258"/>
                    <a:pt x="10827" y="19297"/>
                    <a:pt x="10683" y="19297"/>
                  </a:cubicBezTo>
                  <a:cubicBezTo>
                    <a:pt x="10540" y="19297"/>
                    <a:pt x="10429" y="19258"/>
                    <a:pt x="10351" y="19180"/>
                  </a:cubicBezTo>
                  <a:lnTo>
                    <a:pt x="9219" y="18008"/>
                  </a:lnTo>
                  <a:cubicBezTo>
                    <a:pt x="9088" y="17904"/>
                    <a:pt x="9023" y="17800"/>
                    <a:pt x="9023" y="17695"/>
                  </a:cubicBezTo>
                  <a:cubicBezTo>
                    <a:pt x="9023" y="17591"/>
                    <a:pt x="9075" y="17474"/>
                    <a:pt x="9179" y="17344"/>
                  </a:cubicBezTo>
                  <a:cubicBezTo>
                    <a:pt x="9414" y="17136"/>
                    <a:pt x="9635" y="17136"/>
                    <a:pt x="9844" y="17344"/>
                  </a:cubicBezTo>
                  <a:lnTo>
                    <a:pt x="11015" y="18516"/>
                  </a:lnTo>
                  <a:cubicBezTo>
                    <a:pt x="11224" y="18750"/>
                    <a:pt x="11224" y="18971"/>
                    <a:pt x="11015" y="19180"/>
                  </a:cubicBezTo>
                  <a:close/>
                  <a:moveTo>
                    <a:pt x="20781" y="20781"/>
                  </a:moveTo>
                  <a:lnTo>
                    <a:pt x="20781" y="12109"/>
                  </a:lnTo>
                  <a:lnTo>
                    <a:pt x="12070" y="20781"/>
                  </a:lnTo>
                  <a:lnTo>
                    <a:pt x="20781" y="20781"/>
                  </a:lnTo>
                  <a:close/>
                  <a:moveTo>
                    <a:pt x="20664" y="9570"/>
                  </a:moveTo>
                  <a:cubicBezTo>
                    <a:pt x="20560" y="9649"/>
                    <a:pt x="20436" y="9688"/>
                    <a:pt x="20293" y="9688"/>
                  </a:cubicBezTo>
                  <a:cubicBezTo>
                    <a:pt x="20150" y="9688"/>
                    <a:pt x="20039" y="9649"/>
                    <a:pt x="19961" y="9570"/>
                  </a:cubicBezTo>
                  <a:lnTo>
                    <a:pt x="18789" y="8438"/>
                  </a:lnTo>
                  <a:cubicBezTo>
                    <a:pt x="18685" y="8333"/>
                    <a:pt x="18633" y="8216"/>
                    <a:pt x="18633" y="8086"/>
                  </a:cubicBezTo>
                  <a:cubicBezTo>
                    <a:pt x="18633" y="7982"/>
                    <a:pt x="18685" y="7865"/>
                    <a:pt x="18789" y="7734"/>
                  </a:cubicBezTo>
                  <a:cubicBezTo>
                    <a:pt x="19023" y="7526"/>
                    <a:pt x="19245" y="7526"/>
                    <a:pt x="19453" y="7734"/>
                  </a:cubicBezTo>
                  <a:lnTo>
                    <a:pt x="20664" y="8906"/>
                  </a:lnTo>
                  <a:cubicBezTo>
                    <a:pt x="20872" y="9115"/>
                    <a:pt x="20872" y="9336"/>
                    <a:pt x="20664" y="9570"/>
                  </a:cubicBezTo>
                  <a:close/>
                  <a:moveTo>
                    <a:pt x="23203" y="8945"/>
                  </a:moveTo>
                  <a:cubicBezTo>
                    <a:pt x="23333" y="8841"/>
                    <a:pt x="23398" y="8737"/>
                    <a:pt x="23398" y="8633"/>
                  </a:cubicBezTo>
                  <a:cubicBezTo>
                    <a:pt x="23398" y="8529"/>
                    <a:pt x="23333" y="8412"/>
                    <a:pt x="23203" y="8281"/>
                  </a:cubicBezTo>
                  <a:lnTo>
                    <a:pt x="21094" y="6133"/>
                  </a:lnTo>
                  <a:cubicBezTo>
                    <a:pt x="20963" y="6029"/>
                    <a:pt x="20846" y="5977"/>
                    <a:pt x="20742" y="5977"/>
                  </a:cubicBezTo>
                  <a:cubicBezTo>
                    <a:pt x="20638" y="5977"/>
                    <a:pt x="20527" y="6029"/>
                    <a:pt x="20410" y="6133"/>
                  </a:cubicBezTo>
                  <a:cubicBezTo>
                    <a:pt x="20293" y="6237"/>
                    <a:pt x="20234" y="6354"/>
                    <a:pt x="20234" y="6484"/>
                  </a:cubicBezTo>
                  <a:cubicBezTo>
                    <a:pt x="20234" y="6589"/>
                    <a:pt x="20286" y="6693"/>
                    <a:pt x="20390" y="6797"/>
                  </a:cubicBezTo>
                  <a:lnTo>
                    <a:pt x="22578" y="8945"/>
                  </a:lnTo>
                  <a:cubicBezTo>
                    <a:pt x="22656" y="9050"/>
                    <a:pt x="22760" y="9102"/>
                    <a:pt x="22890" y="9102"/>
                  </a:cubicBezTo>
                  <a:cubicBezTo>
                    <a:pt x="23021" y="9102"/>
                    <a:pt x="23125" y="9050"/>
                    <a:pt x="23203" y="8945"/>
                  </a:cubicBezTo>
                  <a:close/>
                </a:path>
              </a:pathLst>
            </a:custGeom>
            <a:noFill/>
            <a:ln w="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5018" y="3081489"/>
              <a:ext cx="39228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Masons have a long history </a:t>
              </a: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of fostering civil dialogue and building civil societies.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84876" y="1828571"/>
            <a:ext cx="3241999" cy="2572590"/>
            <a:chOff x="8584876" y="1983179"/>
            <a:chExt cx="3241999" cy="257259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8668606" y="2809050"/>
              <a:ext cx="2113808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8584876" y="2809797"/>
              <a:ext cx="2813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C89F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DELIVERY SYSTEM</a:t>
              </a: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8614031" y="1983179"/>
              <a:ext cx="719983" cy="721496"/>
            </a:xfrm>
            <a:custGeom>
              <a:avLst/>
              <a:gdLst>
                <a:gd name="T0" fmla="*/ 4433 w 7949"/>
                <a:gd name="T1" fmla="*/ 5058 h 7949"/>
                <a:gd name="T2" fmla="*/ 5058 w 7949"/>
                <a:gd name="T3" fmla="*/ 4433 h 7949"/>
                <a:gd name="T4" fmla="*/ 5058 w 7949"/>
                <a:gd name="T5" fmla="*/ 3516 h 7949"/>
                <a:gd name="T6" fmla="*/ 4433 w 7949"/>
                <a:gd name="T7" fmla="*/ 2891 h 7949"/>
                <a:gd name="T8" fmla="*/ 3516 w 7949"/>
                <a:gd name="T9" fmla="*/ 2891 h 7949"/>
                <a:gd name="T10" fmla="*/ 2891 w 7949"/>
                <a:gd name="T11" fmla="*/ 3516 h 7949"/>
                <a:gd name="T12" fmla="*/ 2891 w 7949"/>
                <a:gd name="T13" fmla="*/ 4433 h 7949"/>
                <a:gd name="T14" fmla="*/ 3516 w 7949"/>
                <a:gd name="T15" fmla="*/ 5058 h 7949"/>
                <a:gd name="T16" fmla="*/ 7757 w 7949"/>
                <a:gd name="T17" fmla="*/ 3333 h 7949"/>
                <a:gd name="T18" fmla="*/ 7949 w 7949"/>
                <a:gd name="T19" fmla="*/ 3541 h 7949"/>
                <a:gd name="T20" fmla="*/ 7895 w 7949"/>
                <a:gd name="T21" fmla="*/ 4549 h 7949"/>
                <a:gd name="T22" fmla="*/ 6749 w 7949"/>
                <a:gd name="T23" fmla="*/ 4716 h 7949"/>
                <a:gd name="T24" fmla="*/ 7099 w 7949"/>
                <a:gd name="T25" fmla="*/ 6191 h 7949"/>
                <a:gd name="T26" fmla="*/ 7091 w 7949"/>
                <a:gd name="T27" fmla="*/ 6474 h 7949"/>
                <a:gd name="T28" fmla="*/ 6324 w 7949"/>
                <a:gd name="T29" fmla="*/ 7149 h 7949"/>
                <a:gd name="T30" fmla="*/ 5408 w 7949"/>
                <a:gd name="T31" fmla="*/ 6457 h 7949"/>
                <a:gd name="T32" fmla="*/ 4616 w 7949"/>
                <a:gd name="T33" fmla="*/ 7757 h 7949"/>
                <a:gd name="T34" fmla="*/ 4408 w 7949"/>
                <a:gd name="T35" fmla="*/ 7949 h 7949"/>
                <a:gd name="T36" fmla="*/ 3400 w 7949"/>
                <a:gd name="T37" fmla="*/ 7895 h 7949"/>
                <a:gd name="T38" fmla="*/ 3233 w 7949"/>
                <a:gd name="T39" fmla="*/ 6749 h 7949"/>
                <a:gd name="T40" fmla="*/ 1758 w 7949"/>
                <a:gd name="T41" fmla="*/ 7099 h 7949"/>
                <a:gd name="T42" fmla="*/ 1475 w 7949"/>
                <a:gd name="T43" fmla="*/ 7091 h 7949"/>
                <a:gd name="T44" fmla="*/ 796 w 7949"/>
                <a:gd name="T45" fmla="*/ 6337 h 7949"/>
                <a:gd name="T46" fmla="*/ 1492 w 7949"/>
                <a:gd name="T47" fmla="*/ 5408 h 7949"/>
                <a:gd name="T48" fmla="*/ 192 w 7949"/>
                <a:gd name="T49" fmla="*/ 4616 h 7949"/>
                <a:gd name="T50" fmla="*/ 0 w 7949"/>
                <a:gd name="T51" fmla="*/ 4408 h 7949"/>
                <a:gd name="T52" fmla="*/ 54 w 7949"/>
                <a:gd name="T53" fmla="*/ 3400 h 7949"/>
                <a:gd name="T54" fmla="*/ 1200 w 7949"/>
                <a:gd name="T55" fmla="*/ 3233 h 7949"/>
                <a:gd name="T56" fmla="*/ 850 w 7949"/>
                <a:gd name="T57" fmla="*/ 1758 h 7949"/>
                <a:gd name="T58" fmla="*/ 858 w 7949"/>
                <a:gd name="T59" fmla="*/ 1475 h 7949"/>
                <a:gd name="T60" fmla="*/ 1625 w 7949"/>
                <a:gd name="T61" fmla="*/ 800 h 7949"/>
                <a:gd name="T62" fmla="*/ 2541 w 7949"/>
                <a:gd name="T63" fmla="*/ 1492 h 7949"/>
                <a:gd name="T64" fmla="*/ 3333 w 7949"/>
                <a:gd name="T65" fmla="*/ 192 h 7949"/>
                <a:gd name="T66" fmla="*/ 3541 w 7949"/>
                <a:gd name="T67" fmla="*/ 0 h 7949"/>
                <a:gd name="T68" fmla="*/ 4549 w 7949"/>
                <a:gd name="T69" fmla="*/ 54 h 7949"/>
                <a:gd name="T70" fmla="*/ 4716 w 7949"/>
                <a:gd name="T71" fmla="*/ 1200 h 7949"/>
                <a:gd name="T72" fmla="*/ 6191 w 7949"/>
                <a:gd name="T73" fmla="*/ 850 h 7949"/>
                <a:gd name="T74" fmla="*/ 6474 w 7949"/>
                <a:gd name="T75" fmla="*/ 858 h 7949"/>
                <a:gd name="T76" fmla="*/ 7153 w 7949"/>
                <a:gd name="T77" fmla="*/ 1612 h 7949"/>
                <a:gd name="T78" fmla="*/ 6458 w 7949"/>
                <a:gd name="T79" fmla="*/ 2541 h 7949"/>
                <a:gd name="T80" fmla="*/ 7757 w 7949"/>
                <a:gd name="T81" fmla="*/ 3333 h 7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949" h="7949">
                  <a:moveTo>
                    <a:pt x="3975" y="5149"/>
                  </a:moveTo>
                  <a:cubicBezTo>
                    <a:pt x="4136" y="5149"/>
                    <a:pt x="4288" y="5119"/>
                    <a:pt x="4433" y="5058"/>
                  </a:cubicBezTo>
                  <a:cubicBezTo>
                    <a:pt x="4577" y="4997"/>
                    <a:pt x="4702" y="4913"/>
                    <a:pt x="4808" y="4808"/>
                  </a:cubicBezTo>
                  <a:cubicBezTo>
                    <a:pt x="4913" y="4702"/>
                    <a:pt x="4997" y="4577"/>
                    <a:pt x="5058" y="4433"/>
                  </a:cubicBezTo>
                  <a:cubicBezTo>
                    <a:pt x="5119" y="4288"/>
                    <a:pt x="5149" y="4136"/>
                    <a:pt x="5149" y="3974"/>
                  </a:cubicBezTo>
                  <a:cubicBezTo>
                    <a:pt x="5149" y="3813"/>
                    <a:pt x="5119" y="3661"/>
                    <a:pt x="5058" y="3516"/>
                  </a:cubicBezTo>
                  <a:cubicBezTo>
                    <a:pt x="4997" y="3372"/>
                    <a:pt x="4913" y="3247"/>
                    <a:pt x="4808" y="3141"/>
                  </a:cubicBezTo>
                  <a:cubicBezTo>
                    <a:pt x="4702" y="3036"/>
                    <a:pt x="4577" y="2952"/>
                    <a:pt x="4433" y="2891"/>
                  </a:cubicBezTo>
                  <a:cubicBezTo>
                    <a:pt x="4288" y="2830"/>
                    <a:pt x="4136" y="2800"/>
                    <a:pt x="3975" y="2800"/>
                  </a:cubicBezTo>
                  <a:cubicBezTo>
                    <a:pt x="3813" y="2800"/>
                    <a:pt x="3661" y="2830"/>
                    <a:pt x="3516" y="2891"/>
                  </a:cubicBezTo>
                  <a:cubicBezTo>
                    <a:pt x="3372" y="2952"/>
                    <a:pt x="3247" y="3036"/>
                    <a:pt x="3141" y="3141"/>
                  </a:cubicBezTo>
                  <a:cubicBezTo>
                    <a:pt x="3036" y="3247"/>
                    <a:pt x="2953" y="3372"/>
                    <a:pt x="2891" y="3516"/>
                  </a:cubicBezTo>
                  <a:cubicBezTo>
                    <a:pt x="2830" y="3661"/>
                    <a:pt x="2800" y="3813"/>
                    <a:pt x="2800" y="3974"/>
                  </a:cubicBezTo>
                  <a:cubicBezTo>
                    <a:pt x="2800" y="4136"/>
                    <a:pt x="2830" y="4288"/>
                    <a:pt x="2891" y="4433"/>
                  </a:cubicBezTo>
                  <a:cubicBezTo>
                    <a:pt x="2953" y="4577"/>
                    <a:pt x="3036" y="4702"/>
                    <a:pt x="3141" y="4808"/>
                  </a:cubicBezTo>
                  <a:cubicBezTo>
                    <a:pt x="3247" y="4913"/>
                    <a:pt x="3372" y="4997"/>
                    <a:pt x="3516" y="5058"/>
                  </a:cubicBezTo>
                  <a:cubicBezTo>
                    <a:pt x="3661" y="5119"/>
                    <a:pt x="3813" y="5149"/>
                    <a:pt x="3975" y="5149"/>
                  </a:cubicBezTo>
                  <a:close/>
                  <a:moveTo>
                    <a:pt x="7757" y="3333"/>
                  </a:moveTo>
                  <a:cubicBezTo>
                    <a:pt x="7813" y="3338"/>
                    <a:pt x="7859" y="3361"/>
                    <a:pt x="7895" y="3400"/>
                  </a:cubicBezTo>
                  <a:cubicBezTo>
                    <a:pt x="7931" y="3438"/>
                    <a:pt x="7949" y="3486"/>
                    <a:pt x="7949" y="3541"/>
                  </a:cubicBezTo>
                  <a:lnTo>
                    <a:pt x="7949" y="4408"/>
                  </a:lnTo>
                  <a:cubicBezTo>
                    <a:pt x="7949" y="4463"/>
                    <a:pt x="7931" y="4511"/>
                    <a:pt x="7895" y="4549"/>
                  </a:cubicBezTo>
                  <a:cubicBezTo>
                    <a:pt x="7859" y="4588"/>
                    <a:pt x="7813" y="4610"/>
                    <a:pt x="7757" y="4616"/>
                  </a:cubicBezTo>
                  <a:lnTo>
                    <a:pt x="6749" y="4716"/>
                  </a:lnTo>
                  <a:cubicBezTo>
                    <a:pt x="6682" y="4955"/>
                    <a:pt x="6585" y="5185"/>
                    <a:pt x="6458" y="5408"/>
                  </a:cubicBezTo>
                  <a:lnTo>
                    <a:pt x="7099" y="6191"/>
                  </a:lnTo>
                  <a:cubicBezTo>
                    <a:pt x="7138" y="6235"/>
                    <a:pt x="7156" y="6284"/>
                    <a:pt x="7153" y="6337"/>
                  </a:cubicBezTo>
                  <a:cubicBezTo>
                    <a:pt x="7150" y="6389"/>
                    <a:pt x="7130" y="6435"/>
                    <a:pt x="7091" y="6474"/>
                  </a:cubicBezTo>
                  <a:lnTo>
                    <a:pt x="6474" y="7091"/>
                  </a:lnTo>
                  <a:cubicBezTo>
                    <a:pt x="6435" y="7130"/>
                    <a:pt x="6385" y="7149"/>
                    <a:pt x="6324" y="7149"/>
                  </a:cubicBezTo>
                  <a:cubicBezTo>
                    <a:pt x="6274" y="7149"/>
                    <a:pt x="6230" y="7132"/>
                    <a:pt x="6191" y="7099"/>
                  </a:cubicBezTo>
                  <a:lnTo>
                    <a:pt x="5408" y="6457"/>
                  </a:lnTo>
                  <a:cubicBezTo>
                    <a:pt x="5185" y="6585"/>
                    <a:pt x="4955" y="6682"/>
                    <a:pt x="4716" y="6749"/>
                  </a:cubicBezTo>
                  <a:lnTo>
                    <a:pt x="4616" y="7757"/>
                  </a:lnTo>
                  <a:cubicBezTo>
                    <a:pt x="4611" y="7813"/>
                    <a:pt x="4588" y="7859"/>
                    <a:pt x="4549" y="7895"/>
                  </a:cubicBezTo>
                  <a:cubicBezTo>
                    <a:pt x="4511" y="7931"/>
                    <a:pt x="4463" y="7949"/>
                    <a:pt x="4408" y="7949"/>
                  </a:cubicBezTo>
                  <a:lnTo>
                    <a:pt x="3541" y="7949"/>
                  </a:lnTo>
                  <a:cubicBezTo>
                    <a:pt x="3486" y="7949"/>
                    <a:pt x="3439" y="7931"/>
                    <a:pt x="3400" y="7895"/>
                  </a:cubicBezTo>
                  <a:cubicBezTo>
                    <a:pt x="3361" y="7859"/>
                    <a:pt x="3339" y="7813"/>
                    <a:pt x="3333" y="7757"/>
                  </a:cubicBezTo>
                  <a:lnTo>
                    <a:pt x="3233" y="6749"/>
                  </a:lnTo>
                  <a:cubicBezTo>
                    <a:pt x="2994" y="6682"/>
                    <a:pt x="2764" y="6585"/>
                    <a:pt x="2541" y="6457"/>
                  </a:cubicBezTo>
                  <a:lnTo>
                    <a:pt x="1758" y="7099"/>
                  </a:lnTo>
                  <a:cubicBezTo>
                    <a:pt x="1714" y="7132"/>
                    <a:pt x="1669" y="7149"/>
                    <a:pt x="1625" y="7149"/>
                  </a:cubicBezTo>
                  <a:cubicBezTo>
                    <a:pt x="1564" y="7149"/>
                    <a:pt x="1514" y="7130"/>
                    <a:pt x="1475" y="7091"/>
                  </a:cubicBezTo>
                  <a:lnTo>
                    <a:pt x="858" y="6474"/>
                  </a:lnTo>
                  <a:cubicBezTo>
                    <a:pt x="820" y="6435"/>
                    <a:pt x="799" y="6389"/>
                    <a:pt x="796" y="6337"/>
                  </a:cubicBezTo>
                  <a:cubicBezTo>
                    <a:pt x="793" y="6284"/>
                    <a:pt x="811" y="6235"/>
                    <a:pt x="850" y="6191"/>
                  </a:cubicBezTo>
                  <a:lnTo>
                    <a:pt x="1492" y="5408"/>
                  </a:lnTo>
                  <a:cubicBezTo>
                    <a:pt x="1364" y="5185"/>
                    <a:pt x="1267" y="4955"/>
                    <a:pt x="1200" y="4716"/>
                  </a:cubicBezTo>
                  <a:lnTo>
                    <a:pt x="192" y="4616"/>
                  </a:lnTo>
                  <a:cubicBezTo>
                    <a:pt x="136" y="4610"/>
                    <a:pt x="90" y="4588"/>
                    <a:pt x="54" y="4549"/>
                  </a:cubicBezTo>
                  <a:cubicBezTo>
                    <a:pt x="18" y="4511"/>
                    <a:pt x="0" y="4463"/>
                    <a:pt x="0" y="4408"/>
                  </a:cubicBezTo>
                  <a:lnTo>
                    <a:pt x="0" y="3541"/>
                  </a:lnTo>
                  <a:cubicBezTo>
                    <a:pt x="0" y="3486"/>
                    <a:pt x="18" y="3438"/>
                    <a:pt x="54" y="3400"/>
                  </a:cubicBezTo>
                  <a:cubicBezTo>
                    <a:pt x="90" y="3361"/>
                    <a:pt x="136" y="3338"/>
                    <a:pt x="192" y="3333"/>
                  </a:cubicBezTo>
                  <a:lnTo>
                    <a:pt x="1200" y="3233"/>
                  </a:lnTo>
                  <a:cubicBezTo>
                    <a:pt x="1267" y="2994"/>
                    <a:pt x="1364" y="2764"/>
                    <a:pt x="1492" y="2541"/>
                  </a:cubicBezTo>
                  <a:lnTo>
                    <a:pt x="850" y="1758"/>
                  </a:lnTo>
                  <a:cubicBezTo>
                    <a:pt x="811" y="1714"/>
                    <a:pt x="793" y="1665"/>
                    <a:pt x="796" y="1612"/>
                  </a:cubicBezTo>
                  <a:cubicBezTo>
                    <a:pt x="799" y="1560"/>
                    <a:pt x="820" y="1514"/>
                    <a:pt x="858" y="1475"/>
                  </a:cubicBezTo>
                  <a:lnTo>
                    <a:pt x="1475" y="858"/>
                  </a:lnTo>
                  <a:cubicBezTo>
                    <a:pt x="1514" y="819"/>
                    <a:pt x="1564" y="800"/>
                    <a:pt x="1625" y="800"/>
                  </a:cubicBezTo>
                  <a:cubicBezTo>
                    <a:pt x="1669" y="800"/>
                    <a:pt x="1714" y="817"/>
                    <a:pt x="1758" y="850"/>
                  </a:cubicBezTo>
                  <a:lnTo>
                    <a:pt x="2541" y="1492"/>
                  </a:lnTo>
                  <a:cubicBezTo>
                    <a:pt x="2764" y="1364"/>
                    <a:pt x="2994" y="1267"/>
                    <a:pt x="3233" y="1200"/>
                  </a:cubicBezTo>
                  <a:lnTo>
                    <a:pt x="3333" y="192"/>
                  </a:lnTo>
                  <a:cubicBezTo>
                    <a:pt x="3339" y="136"/>
                    <a:pt x="3361" y="90"/>
                    <a:pt x="3400" y="54"/>
                  </a:cubicBezTo>
                  <a:cubicBezTo>
                    <a:pt x="3439" y="18"/>
                    <a:pt x="3486" y="0"/>
                    <a:pt x="3541" y="0"/>
                  </a:cubicBezTo>
                  <a:lnTo>
                    <a:pt x="4408" y="0"/>
                  </a:lnTo>
                  <a:cubicBezTo>
                    <a:pt x="4463" y="0"/>
                    <a:pt x="4511" y="18"/>
                    <a:pt x="4549" y="54"/>
                  </a:cubicBezTo>
                  <a:cubicBezTo>
                    <a:pt x="4588" y="90"/>
                    <a:pt x="4611" y="136"/>
                    <a:pt x="4616" y="192"/>
                  </a:cubicBezTo>
                  <a:lnTo>
                    <a:pt x="4716" y="1200"/>
                  </a:lnTo>
                  <a:cubicBezTo>
                    <a:pt x="4955" y="1267"/>
                    <a:pt x="5185" y="1364"/>
                    <a:pt x="5408" y="1492"/>
                  </a:cubicBezTo>
                  <a:lnTo>
                    <a:pt x="6191" y="850"/>
                  </a:lnTo>
                  <a:cubicBezTo>
                    <a:pt x="6230" y="817"/>
                    <a:pt x="6274" y="800"/>
                    <a:pt x="6324" y="800"/>
                  </a:cubicBezTo>
                  <a:cubicBezTo>
                    <a:pt x="6385" y="800"/>
                    <a:pt x="6435" y="819"/>
                    <a:pt x="6474" y="858"/>
                  </a:cubicBezTo>
                  <a:lnTo>
                    <a:pt x="7091" y="1475"/>
                  </a:lnTo>
                  <a:cubicBezTo>
                    <a:pt x="7130" y="1514"/>
                    <a:pt x="7150" y="1560"/>
                    <a:pt x="7153" y="1612"/>
                  </a:cubicBezTo>
                  <a:cubicBezTo>
                    <a:pt x="7156" y="1665"/>
                    <a:pt x="7138" y="1714"/>
                    <a:pt x="7099" y="1758"/>
                  </a:cubicBezTo>
                  <a:lnTo>
                    <a:pt x="6458" y="2541"/>
                  </a:lnTo>
                  <a:cubicBezTo>
                    <a:pt x="6585" y="2764"/>
                    <a:pt x="6682" y="2994"/>
                    <a:pt x="6749" y="3233"/>
                  </a:cubicBezTo>
                  <a:lnTo>
                    <a:pt x="7757" y="333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accent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584876" y="3078441"/>
              <a:ext cx="324199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Our lodges and worldwide presence provide an intriguing system to deliver</a:t>
              </a: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programs and information.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87875" y="1785510"/>
            <a:ext cx="3390223" cy="3730475"/>
            <a:chOff x="4587875" y="1785510"/>
            <a:chExt cx="3390223" cy="3730475"/>
          </a:xfrm>
        </p:grpSpPr>
        <p:sp>
          <p:nvSpPr>
            <p:cNvPr id="28" name="Rectangle 27"/>
            <p:cNvSpPr/>
            <p:nvPr/>
          </p:nvSpPr>
          <p:spPr>
            <a:xfrm>
              <a:off x="4587875" y="3207661"/>
              <a:ext cx="3390223" cy="2308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Masons are diverse and our</a:t>
              </a: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lodges represent people of </a:t>
              </a: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different: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Places of origin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Language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Races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Disability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Other </a:t>
              </a:r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647423" y="1785510"/>
              <a:ext cx="3210702" cy="1340190"/>
              <a:chOff x="6330173" y="3595260"/>
              <a:chExt cx="3210702" cy="1340190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6429779" y="4487142"/>
                <a:ext cx="2113807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6330173" y="4535340"/>
                <a:ext cx="32107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kern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CULTURAL SENSITIVITY</a:t>
                </a: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6429780" y="3595260"/>
                <a:ext cx="598408" cy="787269"/>
              </a:xfrm>
              <a:custGeom>
                <a:avLst/>
                <a:gdLst>
                  <a:gd name="T0" fmla="*/ 3016 w 5966"/>
                  <a:gd name="T1" fmla="*/ 3132 h 7832"/>
                  <a:gd name="T2" fmla="*/ 2404 w 5966"/>
                  <a:gd name="T3" fmla="*/ 3012 h 7832"/>
                  <a:gd name="T4" fmla="*/ 1904 w 5966"/>
                  <a:gd name="T5" fmla="*/ 2678 h 7832"/>
                  <a:gd name="T6" fmla="*/ 1571 w 5966"/>
                  <a:gd name="T7" fmla="*/ 2178 h 7832"/>
                  <a:gd name="T8" fmla="*/ 1450 w 5966"/>
                  <a:gd name="T9" fmla="*/ 1566 h 7832"/>
                  <a:gd name="T10" fmla="*/ 1571 w 5966"/>
                  <a:gd name="T11" fmla="*/ 958 h 7832"/>
                  <a:gd name="T12" fmla="*/ 1904 w 5966"/>
                  <a:gd name="T13" fmla="*/ 462 h 7832"/>
                  <a:gd name="T14" fmla="*/ 2404 w 5966"/>
                  <a:gd name="T15" fmla="*/ 125 h 7832"/>
                  <a:gd name="T16" fmla="*/ 3016 w 5966"/>
                  <a:gd name="T17" fmla="*/ 0 h 7832"/>
                  <a:gd name="T18" fmla="*/ 3624 w 5966"/>
                  <a:gd name="T19" fmla="*/ 125 h 7832"/>
                  <a:gd name="T20" fmla="*/ 4120 w 5966"/>
                  <a:gd name="T21" fmla="*/ 462 h 7832"/>
                  <a:gd name="T22" fmla="*/ 4458 w 5966"/>
                  <a:gd name="T23" fmla="*/ 958 h 7832"/>
                  <a:gd name="T24" fmla="*/ 4583 w 5966"/>
                  <a:gd name="T25" fmla="*/ 1566 h 7832"/>
                  <a:gd name="T26" fmla="*/ 4458 w 5966"/>
                  <a:gd name="T27" fmla="*/ 2178 h 7832"/>
                  <a:gd name="T28" fmla="*/ 4120 w 5966"/>
                  <a:gd name="T29" fmla="*/ 2678 h 7832"/>
                  <a:gd name="T30" fmla="*/ 3624 w 5966"/>
                  <a:gd name="T31" fmla="*/ 3012 h 7832"/>
                  <a:gd name="T32" fmla="*/ 3016 w 5966"/>
                  <a:gd name="T33" fmla="*/ 3132 h 7832"/>
                  <a:gd name="T34" fmla="*/ 4283 w 5966"/>
                  <a:gd name="T35" fmla="*/ 3457 h 7832"/>
                  <a:gd name="T36" fmla="*/ 5037 w 5966"/>
                  <a:gd name="T37" fmla="*/ 3628 h 7832"/>
                  <a:gd name="T38" fmla="*/ 5562 w 5966"/>
                  <a:gd name="T39" fmla="*/ 4074 h 7832"/>
                  <a:gd name="T40" fmla="*/ 5866 w 5966"/>
                  <a:gd name="T41" fmla="*/ 4703 h 7832"/>
                  <a:gd name="T42" fmla="*/ 5966 w 5966"/>
                  <a:gd name="T43" fmla="*/ 5424 h 7832"/>
                  <a:gd name="T44" fmla="*/ 5966 w 5966"/>
                  <a:gd name="T45" fmla="*/ 7698 h 7832"/>
                  <a:gd name="T46" fmla="*/ 5832 w 5966"/>
                  <a:gd name="T47" fmla="*/ 7832 h 7832"/>
                  <a:gd name="T48" fmla="*/ 5008 w 5966"/>
                  <a:gd name="T49" fmla="*/ 7832 h 7832"/>
                  <a:gd name="T50" fmla="*/ 4874 w 5966"/>
                  <a:gd name="T51" fmla="*/ 7698 h 7832"/>
                  <a:gd name="T52" fmla="*/ 4874 w 5966"/>
                  <a:gd name="T53" fmla="*/ 5715 h 7832"/>
                  <a:gd name="T54" fmla="*/ 4828 w 5966"/>
                  <a:gd name="T55" fmla="*/ 5590 h 7832"/>
                  <a:gd name="T56" fmla="*/ 4683 w 5966"/>
                  <a:gd name="T57" fmla="*/ 5524 h 7832"/>
                  <a:gd name="T58" fmla="*/ 4537 w 5966"/>
                  <a:gd name="T59" fmla="*/ 5590 h 7832"/>
                  <a:gd name="T60" fmla="*/ 4491 w 5966"/>
                  <a:gd name="T61" fmla="*/ 5715 h 7832"/>
                  <a:gd name="T62" fmla="*/ 4491 w 5966"/>
                  <a:gd name="T63" fmla="*/ 7698 h 7832"/>
                  <a:gd name="T64" fmla="*/ 4449 w 5966"/>
                  <a:gd name="T65" fmla="*/ 7794 h 7832"/>
                  <a:gd name="T66" fmla="*/ 4349 w 5966"/>
                  <a:gd name="T67" fmla="*/ 7832 h 7832"/>
                  <a:gd name="T68" fmla="*/ 1591 w 5966"/>
                  <a:gd name="T69" fmla="*/ 7832 h 7832"/>
                  <a:gd name="T70" fmla="*/ 1458 w 5966"/>
                  <a:gd name="T71" fmla="*/ 7698 h 7832"/>
                  <a:gd name="T72" fmla="*/ 1458 w 5966"/>
                  <a:gd name="T73" fmla="*/ 5715 h 7832"/>
                  <a:gd name="T74" fmla="*/ 1421 w 5966"/>
                  <a:gd name="T75" fmla="*/ 5590 h 7832"/>
                  <a:gd name="T76" fmla="*/ 1266 w 5966"/>
                  <a:gd name="T77" fmla="*/ 5524 h 7832"/>
                  <a:gd name="T78" fmla="*/ 1112 w 5966"/>
                  <a:gd name="T79" fmla="*/ 5590 h 7832"/>
                  <a:gd name="T80" fmla="*/ 1075 w 5966"/>
                  <a:gd name="T81" fmla="*/ 5715 h 7832"/>
                  <a:gd name="T82" fmla="*/ 1075 w 5966"/>
                  <a:gd name="T83" fmla="*/ 7698 h 7832"/>
                  <a:gd name="T84" fmla="*/ 1033 w 5966"/>
                  <a:gd name="T85" fmla="*/ 7794 h 7832"/>
                  <a:gd name="T86" fmla="*/ 933 w 5966"/>
                  <a:gd name="T87" fmla="*/ 7832 h 7832"/>
                  <a:gd name="T88" fmla="*/ 142 w 5966"/>
                  <a:gd name="T89" fmla="*/ 7832 h 7832"/>
                  <a:gd name="T90" fmla="*/ 0 w 5966"/>
                  <a:gd name="T91" fmla="*/ 7698 h 7832"/>
                  <a:gd name="T92" fmla="*/ 0 w 5966"/>
                  <a:gd name="T93" fmla="*/ 5424 h 7832"/>
                  <a:gd name="T94" fmla="*/ 100 w 5966"/>
                  <a:gd name="T95" fmla="*/ 4703 h 7832"/>
                  <a:gd name="T96" fmla="*/ 408 w 5966"/>
                  <a:gd name="T97" fmla="*/ 4074 h 7832"/>
                  <a:gd name="T98" fmla="*/ 933 w 5966"/>
                  <a:gd name="T99" fmla="*/ 3628 h 7832"/>
                  <a:gd name="T100" fmla="*/ 1691 w 5966"/>
                  <a:gd name="T101" fmla="*/ 3457 h 7832"/>
                  <a:gd name="T102" fmla="*/ 3016 w 5966"/>
                  <a:gd name="T103" fmla="*/ 3457 h 7832"/>
                  <a:gd name="T104" fmla="*/ 4283 w 5966"/>
                  <a:gd name="T105" fmla="*/ 3457 h 7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966" h="7832">
                    <a:moveTo>
                      <a:pt x="3016" y="3132"/>
                    </a:moveTo>
                    <a:cubicBezTo>
                      <a:pt x="2800" y="3132"/>
                      <a:pt x="2595" y="3092"/>
                      <a:pt x="2404" y="3012"/>
                    </a:cubicBezTo>
                    <a:cubicBezTo>
                      <a:pt x="2212" y="2931"/>
                      <a:pt x="2046" y="2820"/>
                      <a:pt x="1904" y="2678"/>
                    </a:cubicBezTo>
                    <a:cubicBezTo>
                      <a:pt x="1762" y="2537"/>
                      <a:pt x="1651" y="2370"/>
                      <a:pt x="1571" y="2178"/>
                    </a:cubicBezTo>
                    <a:cubicBezTo>
                      <a:pt x="1490" y="1987"/>
                      <a:pt x="1450" y="1783"/>
                      <a:pt x="1450" y="1566"/>
                    </a:cubicBezTo>
                    <a:cubicBezTo>
                      <a:pt x="1450" y="1349"/>
                      <a:pt x="1490" y="1147"/>
                      <a:pt x="1571" y="958"/>
                    </a:cubicBezTo>
                    <a:cubicBezTo>
                      <a:pt x="1651" y="769"/>
                      <a:pt x="1762" y="604"/>
                      <a:pt x="1904" y="462"/>
                    </a:cubicBezTo>
                    <a:cubicBezTo>
                      <a:pt x="2046" y="320"/>
                      <a:pt x="2212" y="208"/>
                      <a:pt x="2404" y="125"/>
                    </a:cubicBezTo>
                    <a:cubicBezTo>
                      <a:pt x="2595" y="41"/>
                      <a:pt x="2800" y="0"/>
                      <a:pt x="3016" y="0"/>
                    </a:cubicBezTo>
                    <a:cubicBezTo>
                      <a:pt x="3233" y="0"/>
                      <a:pt x="3436" y="41"/>
                      <a:pt x="3624" y="125"/>
                    </a:cubicBezTo>
                    <a:cubicBezTo>
                      <a:pt x="3813" y="208"/>
                      <a:pt x="3979" y="320"/>
                      <a:pt x="4120" y="462"/>
                    </a:cubicBezTo>
                    <a:cubicBezTo>
                      <a:pt x="4262" y="604"/>
                      <a:pt x="4374" y="769"/>
                      <a:pt x="4458" y="958"/>
                    </a:cubicBezTo>
                    <a:cubicBezTo>
                      <a:pt x="4541" y="1147"/>
                      <a:pt x="4583" y="1349"/>
                      <a:pt x="4583" y="1566"/>
                    </a:cubicBezTo>
                    <a:cubicBezTo>
                      <a:pt x="4583" y="1783"/>
                      <a:pt x="4541" y="1987"/>
                      <a:pt x="4458" y="2178"/>
                    </a:cubicBezTo>
                    <a:cubicBezTo>
                      <a:pt x="4374" y="2370"/>
                      <a:pt x="4262" y="2537"/>
                      <a:pt x="4120" y="2678"/>
                    </a:cubicBezTo>
                    <a:cubicBezTo>
                      <a:pt x="3979" y="2820"/>
                      <a:pt x="3813" y="2931"/>
                      <a:pt x="3624" y="3012"/>
                    </a:cubicBezTo>
                    <a:cubicBezTo>
                      <a:pt x="3436" y="3092"/>
                      <a:pt x="3233" y="3132"/>
                      <a:pt x="3016" y="3132"/>
                    </a:cubicBezTo>
                    <a:close/>
                    <a:moveTo>
                      <a:pt x="4283" y="3457"/>
                    </a:moveTo>
                    <a:cubicBezTo>
                      <a:pt x="4572" y="3457"/>
                      <a:pt x="4823" y="3514"/>
                      <a:pt x="5037" y="3628"/>
                    </a:cubicBezTo>
                    <a:cubicBezTo>
                      <a:pt x="5251" y="3742"/>
                      <a:pt x="5426" y="3891"/>
                      <a:pt x="5562" y="4074"/>
                    </a:cubicBezTo>
                    <a:cubicBezTo>
                      <a:pt x="5698" y="4257"/>
                      <a:pt x="5799" y="4467"/>
                      <a:pt x="5866" y="4703"/>
                    </a:cubicBezTo>
                    <a:cubicBezTo>
                      <a:pt x="5932" y="4939"/>
                      <a:pt x="5966" y="5179"/>
                      <a:pt x="5966" y="5424"/>
                    </a:cubicBezTo>
                    <a:lnTo>
                      <a:pt x="5966" y="7698"/>
                    </a:lnTo>
                    <a:cubicBezTo>
                      <a:pt x="5966" y="7787"/>
                      <a:pt x="5921" y="7832"/>
                      <a:pt x="5832" y="7832"/>
                    </a:cubicBezTo>
                    <a:lnTo>
                      <a:pt x="5008" y="7832"/>
                    </a:lnTo>
                    <a:cubicBezTo>
                      <a:pt x="4919" y="7832"/>
                      <a:pt x="4874" y="7787"/>
                      <a:pt x="4874" y="7698"/>
                    </a:cubicBezTo>
                    <a:lnTo>
                      <a:pt x="4874" y="5715"/>
                    </a:lnTo>
                    <a:cubicBezTo>
                      <a:pt x="4874" y="5676"/>
                      <a:pt x="4859" y="5635"/>
                      <a:pt x="4828" y="5590"/>
                    </a:cubicBezTo>
                    <a:cubicBezTo>
                      <a:pt x="4798" y="5546"/>
                      <a:pt x="4749" y="5524"/>
                      <a:pt x="4683" y="5524"/>
                    </a:cubicBezTo>
                    <a:cubicBezTo>
                      <a:pt x="4616" y="5524"/>
                      <a:pt x="4567" y="5546"/>
                      <a:pt x="4537" y="5590"/>
                    </a:cubicBezTo>
                    <a:cubicBezTo>
                      <a:pt x="4506" y="5635"/>
                      <a:pt x="4491" y="5676"/>
                      <a:pt x="4491" y="5715"/>
                    </a:cubicBezTo>
                    <a:lnTo>
                      <a:pt x="4491" y="7698"/>
                    </a:lnTo>
                    <a:cubicBezTo>
                      <a:pt x="4491" y="7737"/>
                      <a:pt x="4477" y="7769"/>
                      <a:pt x="4449" y="7794"/>
                    </a:cubicBezTo>
                    <a:cubicBezTo>
                      <a:pt x="4422" y="7819"/>
                      <a:pt x="4388" y="7832"/>
                      <a:pt x="4349" y="7832"/>
                    </a:cubicBezTo>
                    <a:lnTo>
                      <a:pt x="1591" y="7832"/>
                    </a:lnTo>
                    <a:cubicBezTo>
                      <a:pt x="1503" y="7832"/>
                      <a:pt x="1458" y="7787"/>
                      <a:pt x="1458" y="7698"/>
                    </a:cubicBezTo>
                    <a:lnTo>
                      <a:pt x="1458" y="5715"/>
                    </a:lnTo>
                    <a:cubicBezTo>
                      <a:pt x="1458" y="5676"/>
                      <a:pt x="1446" y="5635"/>
                      <a:pt x="1421" y="5590"/>
                    </a:cubicBezTo>
                    <a:cubicBezTo>
                      <a:pt x="1396" y="5546"/>
                      <a:pt x="1344" y="5524"/>
                      <a:pt x="1266" y="5524"/>
                    </a:cubicBezTo>
                    <a:cubicBezTo>
                      <a:pt x="1189" y="5524"/>
                      <a:pt x="1137" y="5546"/>
                      <a:pt x="1112" y="5590"/>
                    </a:cubicBezTo>
                    <a:cubicBezTo>
                      <a:pt x="1087" y="5635"/>
                      <a:pt x="1075" y="5676"/>
                      <a:pt x="1075" y="5715"/>
                    </a:cubicBezTo>
                    <a:lnTo>
                      <a:pt x="1075" y="7698"/>
                    </a:lnTo>
                    <a:cubicBezTo>
                      <a:pt x="1075" y="7737"/>
                      <a:pt x="1061" y="7769"/>
                      <a:pt x="1033" y="7794"/>
                    </a:cubicBezTo>
                    <a:cubicBezTo>
                      <a:pt x="1005" y="7819"/>
                      <a:pt x="972" y="7832"/>
                      <a:pt x="933" y="7832"/>
                    </a:cubicBezTo>
                    <a:lnTo>
                      <a:pt x="142" y="7832"/>
                    </a:lnTo>
                    <a:cubicBezTo>
                      <a:pt x="47" y="7832"/>
                      <a:pt x="0" y="7787"/>
                      <a:pt x="0" y="7698"/>
                    </a:cubicBezTo>
                    <a:lnTo>
                      <a:pt x="0" y="5424"/>
                    </a:lnTo>
                    <a:cubicBezTo>
                      <a:pt x="0" y="5179"/>
                      <a:pt x="33" y="4939"/>
                      <a:pt x="100" y="4703"/>
                    </a:cubicBezTo>
                    <a:cubicBezTo>
                      <a:pt x="167" y="4467"/>
                      <a:pt x="269" y="4257"/>
                      <a:pt x="408" y="4074"/>
                    </a:cubicBezTo>
                    <a:cubicBezTo>
                      <a:pt x="547" y="3891"/>
                      <a:pt x="722" y="3742"/>
                      <a:pt x="933" y="3628"/>
                    </a:cubicBezTo>
                    <a:cubicBezTo>
                      <a:pt x="1144" y="3514"/>
                      <a:pt x="1397" y="3457"/>
                      <a:pt x="1691" y="3457"/>
                    </a:cubicBezTo>
                    <a:lnTo>
                      <a:pt x="3016" y="3457"/>
                    </a:lnTo>
                    <a:lnTo>
                      <a:pt x="4283" y="345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kern="1200"/>
              </a:p>
            </p:txBody>
          </p:sp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36" y="5704855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9133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shopify.com/s/files/1/1559/8717/products/product-image-312116046_large.jpg?v=15295006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80" y="167661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E7B733-3705-C646-AD2D-E51C83B05AE1}"/>
              </a:ext>
            </a:extLst>
          </p:cNvPr>
          <p:cNvSpPr/>
          <p:nvPr/>
        </p:nvSpPr>
        <p:spPr>
          <a:xfrm>
            <a:off x="4277842" y="609383"/>
            <a:ext cx="3636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We Have the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3FC5F-EEFE-6D48-88E3-797AC5D2B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18" y="5486400"/>
            <a:ext cx="2126150" cy="116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3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MASONIC TOOLS OF CIVILITY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8000" y="1937556"/>
            <a:ext cx="87133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dirty="0"/>
              <a:t>Cornerstone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Square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Plumb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Level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Compasses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Trowel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Common gavel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Rough and perfect ashlars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Point within a circle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Instructive tongue, attentive ear, faithful breast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716E3-27EA-4249-AB32-F2E59E150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18" y="5486400"/>
            <a:ext cx="2126150" cy="116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8659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1754D50-B14B-6043-8AFD-127D69CC28E6}"/>
              </a:ext>
            </a:extLst>
          </p:cNvPr>
          <p:cNvSpPr/>
          <p:nvPr/>
        </p:nvSpPr>
        <p:spPr>
          <a:xfrm>
            <a:off x="5638800" y="2887133"/>
            <a:ext cx="558800" cy="541867"/>
          </a:xfrm>
          <a:prstGeom prst="ellipse">
            <a:avLst/>
          </a:prstGeom>
          <a:solidFill>
            <a:srgbClr val="2A52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571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1754D50-B14B-6043-8AFD-127D69CC28E6}"/>
              </a:ext>
            </a:extLst>
          </p:cNvPr>
          <p:cNvSpPr/>
          <p:nvPr/>
        </p:nvSpPr>
        <p:spPr>
          <a:xfrm>
            <a:off x="5638800" y="2887133"/>
            <a:ext cx="558800" cy="541867"/>
          </a:xfrm>
          <a:prstGeom prst="ellipse">
            <a:avLst/>
          </a:prstGeom>
          <a:solidFill>
            <a:srgbClr val="2A52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4FC3978-78BF-A64A-B0F9-09321C74C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57750" y="2097616"/>
            <a:ext cx="2120900" cy="2120900"/>
          </a:xfrm>
          <a:prstGeom prst="rect">
            <a:avLst/>
          </a:prstGeom>
          <a:effectLst>
            <a:outerShdw blurRad="50800" dist="50800" dir="5400000" algn="ctr" rotWithShape="0">
              <a:srgbClr val="0070C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09243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1754D50-B14B-6043-8AFD-127D69CC28E6}"/>
              </a:ext>
            </a:extLst>
          </p:cNvPr>
          <p:cNvSpPr/>
          <p:nvPr/>
        </p:nvSpPr>
        <p:spPr>
          <a:xfrm>
            <a:off x="5638800" y="2887133"/>
            <a:ext cx="558800" cy="541867"/>
          </a:xfrm>
          <a:prstGeom prst="ellipse">
            <a:avLst/>
          </a:prstGeom>
          <a:solidFill>
            <a:srgbClr val="2A52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4FC3978-78BF-A64A-B0F9-09321C74C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57750" y="2097616"/>
            <a:ext cx="2120900" cy="2120900"/>
          </a:xfrm>
          <a:prstGeom prst="rect">
            <a:avLst/>
          </a:prstGeom>
          <a:effectLst>
            <a:outerShdw blurRad="50800" dist="50800" dir="5400000" algn="ctr" rotWithShape="0">
              <a:srgbClr val="0070C0"/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7CB5D-5FAD-CE4D-8B48-FAE9526BBCCE}"/>
              </a:ext>
            </a:extLst>
          </p:cNvPr>
          <p:cNvCxnSpPr/>
          <p:nvPr/>
        </p:nvCxnSpPr>
        <p:spPr>
          <a:xfrm>
            <a:off x="4857750" y="1667933"/>
            <a:ext cx="0" cy="3014133"/>
          </a:xfrm>
          <a:prstGeom prst="line">
            <a:avLst/>
          </a:prstGeom>
          <a:ln w="127000">
            <a:solidFill>
              <a:srgbClr val="2A5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AB24F2-90E4-2144-97F7-D17A1CD025A1}"/>
              </a:ext>
            </a:extLst>
          </p:cNvPr>
          <p:cNvCxnSpPr/>
          <p:nvPr/>
        </p:nvCxnSpPr>
        <p:spPr>
          <a:xfrm>
            <a:off x="6978650" y="1650999"/>
            <a:ext cx="0" cy="3014133"/>
          </a:xfrm>
          <a:prstGeom prst="line">
            <a:avLst/>
          </a:prstGeom>
          <a:ln w="127000">
            <a:solidFill>
              <a:srgbClr val="2A5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2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77" y="1840970"/>
            <a:ext cx="10972800" cy="2886252"/>
          </a:xfrm>
        </p:spPr>
        <p:txBody>
          <a:bodyPr>
            <a:normAutofit fontScale="90000"/>
          </a:bodyPr>
          <a:lstStyle/>
          <a:p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r>
              <a:rPr lang="en-US" sz="5400" b="1" dirty="0"/>
              <a:t>Civility</a:t>
            </a:r>
            <a:br>
              <a:rPr lang="en-US" sz="5400" b="1" dirty="0"/>
            </a:br>
            <a:r>
              <a:rPr lang="en-US" sz="5400" b="1" dirty="0"/>
              <a:t>Ambassador</a:t>
            </a:r>
            <a:br>
              <a:rPr lang="en-US" sz="5400" b="1" dirty="0"/>
            </a:br>
            <a:r>
              <a:rPr lang="en-US" sz="5400" b="1" dirty="0"/>
              <a:t>Training</a:t>
            </a:r>
            <a:br>
              <a:rPr lang="en-US" sz="5400" b="1" dirty="0"/>
            </a:br>
            <a:br>
              <a:rPr lang="en-US" sz="5400" b="1" dirty="0"/>
            </a:br>
            <a:endParaRPr lang="en-US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7AF60-356E-9A48-A361-C068A6B0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124" y="5665213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46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tridenyc.com/hubfs/management-vs-mentorsh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45" y="1470071"/>
            <a:ext cx="7377743" cy="492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415B44-630F-2040-8705-37D50B60D75A}"/>
              </a:ext>
            </a:extLst>
          </p:cNvPr>
          <p:cNvSpPr/>
          <p:nvPr/>
        </p:nvSpPr>
        <p:spPr>
          <a:xfrm>
            <a:off x="4412864" y="466355"/>
            <a:ext cx="3627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Masonic Mentorship</a:t>
            </a:r>
          </a:p>
        </p:txBody>
      </p:sp>
    </p:spTree>
    <p:extLst>
      <p:ext uri="{BB962C8B-B14F-4D97-AF65-F5344CB8AC3E}">
        <p14:creationId xmlns:p14="http://schemas.microsoft.com/office/powerpoint/2010/main" val="4282314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1754D50-B14B-6043-8AFD-127D69CC28E6}"/>
              </a:ext>
            </a:extLst>
          </p:cNvPr>
          <p:cNvSpPr/>
          <p:nvPr/>
        </p:nvSpPr>
        <p:spPr>
          <a:xfrm>
            <a:off x="5638800" y="2887133"/>
            <a:ext cx="558800" cy="541867"/>
          </a:xfrm>
          <a:prstGeom prst="ellipse">
            <a:avLst/>
          </a:prstGeom>
          <a:solidFill>
            <a:srgbClr val="2A52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4FC3978-78BF-A64A-B0F9-09321C74C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57750" y="2097616"/>
            <a:ext cx="2120900" cy="2120900"/>
          </a:xfrm>
          <a:prstGeom prst="rect">
            <a:avLst/>
          </a:prstGeom>
          <a:effectLst>
            <a:outerShdw blurRad="50800" dist="50800" dir="5400000" algn="ctr" rotWithShape="0">
              <a:srgbClr val="0070C0"/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7CB5D-5FAD-CE4D-8B48-FAE9526BBCCE}"/>
              </a:ext>
            </a:extLst>
          </p:cNvPr>
          <p:cNvCxnSpPr/>
          <p:nvPr/>
        </p:nvCxnSpPr>
        <p:spPr>
          <a:xfrm>
            <a:off x="4852555" y="1650999"/>
            <a:ext cx="0" cy="3014133"/>
          </a:xfrm>
          <a:prstGeom prst="line">
            <a:avLst/>
          </a:prstGeom>
          <a:ln w="127000">
            <a:solidFill>
              <a:srgbClr val="2A5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AB24F2-90E4-2144-97F7-D17A1CD025A1}"/>
              </a:ext>
            </a:extLst>
          </p:cNvPr>
          <p:cNvCxnSpPr/>
          <p:nvPr/>
        </p:nvCxnSpPr>
        <p:spPr>
          <a:xfrm>
            <a:off x="6978650" y="1650999"/>
            <a:ext cx="0" cy="3014133"/>
          </a:xfrm>
          <a:prstGeom prst="line">
            <a:avLst/>
          </a:prstGeom>
          <a:ln w="127000">
            <a:solidFill>
              <a:srgbClr val="2A5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3CDE8C-F9CD-8A43-9A42-8B6F6F35C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15168"/>
          <a:stretch/>
        </p:blipFill>
        <p:spPr>
          <a:xfrm>
            <a:off x="4927022" y="932259"/>
            <a:ext cx="1992414" cy="116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49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Company Name </a:t>
            </a:r>
            <a:r>
              <a:rPr lang="en-US" b="0"/>
              <a:t>Presentation Name</a:t>
            </a:r>
            <a:endParaRPr lang="en-US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0" y="0"/>
            <a:ext cx="4219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02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529192" y="3661625"/>
            <a:ext cx="6267988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dirty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DIVERSITY</a:t>
            </a:r>
          </a:p>
        </p:txBody>
      </p:sp>
      <p:sp>
        <p:nvSpPr>
          <p:cNvPr id="105" name="Shape 105"/>
          <p:cNvSpPr/>
          <p:nvPr/>
        </p:nvSpPr>
        <p:spPr>
          <a:xfrm>
            <a:off x="7834637" y="2599400"/>
            <a:ext cx="3576900" cy="212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400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“</a:t>
            </a:r>
            <a:r>
              <a:rPr lang="en-US" sz="4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journey begins with each of us</a:t>
            </a:r>
            <a:r>
              <a:rPr lang="en-US" sz="4400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25" y="794988"/>
            <a:ext cx="5816043" cy="2791327"/>
          </a:xfrm>
          <a:prstGeom prst="rect">
            <a:avLst/>
          </a:prstGeom>
        </p:spPr>
      </p:pic>
      <p:sp>
        <p:nvSpPr>
          <p:cNvPr id="7" name="Shape 104">
            <a:extLst>
              <a:ext uri="{FF2B5EF4-FFF2-40B4-BE49-F238E27FC236}">
                <a16:creationId xmlns:a16="http://schemas.microsoft.com/office/drawing/2014/main" id="{C5D4B499-6E28-BB49-9700-93CAE19A1FB3}"/>
              </a:ext>
            </a:extLst>
          </p:cNvPr>
          <p:cNvSpPr txBox="1"/>
          <p:nvPr/>
        </p:nvSpPr>
        <p:spPr>
          <a:xfrm>
            <a:off x="657796" y="4859417"/>
            <a:ext cx="5948700" cy="16654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rgbClr val="C00000"/>
                </a:solidFill>
                <a:latin typeface="Roboto Light"/>
                <a:ea typeface="Roboto Light"/>
                <a:cs typeface="Roboto Light"/>
                <a:sym typeface="Roboto Light"/>
              </a:rPr>
              <a:t>Understand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rgbClr val="00B050"/>
                </a:solidFill>
                <a:latin typeface="Roboto Light"/>
                <a:ea typeface="Roboto Light"/>
                <a:cs typeface="Roboto Light"/>
                <a:sym typeface="Roboto Light"/>
              </a:rPr>
              <a:t>Accept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rgbClr val="0070C0"/>
                </a:solidFill>
                <a:latin typeface="Roboto Light"/>
                <a:ea typeface="Roboto Light"/>
                <a:cs typeface="Roboto Light"/>
                <a:sym typeface="Roboto Light"/>
              </a:rPr>
              <a:t>Appreciate</a:t>
            </a:r>
          </a:p>
        </p:txBody>
      </p:sp>
    </p:spTree>
    <p:extLst>
      <p:ext uri="{BB962C8B-B14F-4D97-AF65-F5344CB8AC3E}">
        <p14:creationId xmlns:p14="http://schemas.microsoft.com/office/powerpoint/2010/main" val="423612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1739277-579A-7644-8AE5-C896542A5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3" descr="Image result for grand lodge of california endomosaic">
            <a:extLst>
              <a:ext uri="{FF2B5EF4-FFF2-40B4-BE49-F238E27FC236}">
                <a16:creationId xmlns:a16="http://schemas.microsoft.com/office/drawing/2014/main" id="{00760863-06AC-3A43-B2CB-B1F161B8D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617" y="686192"/>
            <a:ext cx="7218766" cy="555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223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3 ACTION ITEMS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174" y="201759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	What can/will you do as an individual?</a:t>
            </a:r>
          </a:p>
          <a:p>
            <a:r>
              <a:rPr lang="en-US" sz="2400" dirty="0"/>
              <a:t>		</a:t>
            </a:r>
          </a:p>
        </p:txBody>
      </p:sp>
      <p:sp>
        <p:nvSpPr>
          <p:cNvPr id="4" name="Rectangle 3"/>
          <p:cNvSpPr/>
          <p:nvPr/>
        </p:nvSpPr>
        <p:spPr>
          <a:xfrm>
            <a:off x="3014117" y="3001377"/>
            <a:ext cx="4416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What can/will you do as a leader?</a:t>
            </a:r>
          </a:p>
        </p:txBody>
      </p:sp>
      <p:sp>
        <p:nvSpPr>
          <p:cNvPr id="6" name="Rectangle 5"/>
          <p:cNvSpPr/>
          <p:nvPr/>
        </p:nvSpPr>
        <p:spPr>
          <a:xfrm>
            <a:off x="3892079" y="3940074"/>
            <a:ext cx="507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How will you work to repair our world?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C27AF9-7C0C-1541-BE12-0A7F869E5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18" y="5486400"/>
            <a:ext cx="2126150" cy="116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7282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en-US" dirty="0"/>
              <a:t>STEPS WE’VE TAKEN</a:t>
            </a:r>
          </a:p>
        </p:txBody>
      </p:sp>
      <p:sp>
        <p:nvSpPr>
          <p:cNvPr id="21" name="Freeform 20"/>
          <p:cNvSpPr/>
          <p:nvPr/>
        </p:nvSpPr>
        <p:spPr>
          <a:xfrm>
            <a:off x="-1175637" y="4400816"/>
            <a:ext cx="1162309" cy="2371782"/>
          </a:xfrm>
          <a:custGeom>
            <a:avLst/>
            <a:gdLst>
              <a:gd name="connsiteX0" fmla="*/ 672148 w 1162309"/>
              <a:gd name="connsiteY0" fmla="*/ 516738 h 2371782"/>
              <a:gd name="connsiteX1" fmla="*/ 750293 w 1162309"/>
              <a:gd name="connsiteY1" fmla="*/ 519242 h 2371782"/>
              <a:gd name="connsiteX2" fmla="*/ 958891 w 1162309"/>
              <a:gd name="connsiteY2" fmla="*/ 821986 h 2371782"/>
              <a:gd name="connsiteX3" fmla="*/ 879342 w 1162309"/>
              <a:gd name="connsiteY3" fmla="*/ 1254050 h 2371782"/>
              <a:gd name="connsiteX4" fmla="*/ 864661 w 1162309"/>
              <a:gd name="connsiteY4" fmla="*/ 1304620 h 2371782"/>
              <a:gd name="connsiteX5" fmla="*/ 849417 w 1162309"/>
              <a:gd name="connsiteY5" fmla="*/ 1333684 h 2371782"/>
              <a:gd name="connsiteX6" fmla="*/ 1040572 w 1162309"/>
              <a:gd name="connsiteY6" fmla="*/ 1378798 h 2371782"/>
              <a:gd name="connsiteX7" fmla="*/ 1063212 w 1162309"/>
              <a:gd name="connsiteY7" fmla="*/ 1389207 h 2371782"/>
              <a:gd name="connsiteX8" fmla="*/ 1086576 w 1162309"/>
              <a:gd name="connsiteY8" fmla="*/ 1393925 h 2371782"/>
              <a:gd name="connsiteX9" fmla="*/ 1162309 w 1162309"/>
              <a:gd name="connsiteY9" fmla="*/ 1508179 h 2371782"/>
              <a:gd name="connsiteX10" fmla="*/ 1162308 w 1162309"/>
              <a:gd name="connsiteY10" fmla="*/ 2028118 h 2371782"/>
              <a:gd name="connsiteX11" fmla="*/ 1038309 w 1162309"/>
              <a:gd name="connsiteY11" fmla="*/ 2152117 h 2371782"/>
              <a:gd name="connsiteX12" fmla="*/ 1038310 w 1162309"/>
              <a:gd name="connsiteY12" fmla="*/ 2152116 h 2371782"/>
              <a:gd name="connsiteX13" fmla="*/ 914311 w 1162309"/>
              <a:gd name="connsiteY13" fmla="*/ 2028117 h 2371782"/>
              <a:gd name="connsiteX14" fmla="*/ 914311 w 1162309"/>
              <a:gd name="connsiteY14" fmla="*/ 1603810 h 2371782"/>
              <a:gd name="connsiteX15" fmla="*/ 689890 w 1162309"/>
              <a:gd name="connsiteY15" fmla="*/ 1550846 h 2371782"/>
              <a:gd name="connsiteX16" fmla="*/ 686303 w 1162309"/>
              <a:gd name="connsiteY16" fmla="*/ 1563790 h 2371782"/>
              <a:gd name="connsiteX17" fmla="*/ 310740 w 1162309"/>
              <a:gd name="connsiteY17" fmla="*/ 2303870 h 2371782"/>
              <a:gd name="connsiteX18" fmla="*/ 144051 w 1162309"/>
              <a:gd name="connsiteY18" fmla="*/ 2358333 h 2371782"/>
              <a:gd name="connsiteX19" fmla="*/ 144052 w 1162309"/>
              <a:gd name="connsiteY19" fmla="*/ 2358332 h 2371782"/>
              <a:gd name="connsiteX20" fmla="*/ 89589 w 1162309"/>
              <a:gd name="connsiteY20" fmla="*/ 2191643 h 2371782"/>
              <a:gd name="connsiteX21" fmla="*/ 447267 w 1162309"/>
              <a:gd name="connsiteY21" fmla="*/ 1486805 h 2371782"/>
              <a:gd name="connsiteX22" fmla="*/ 432834 w 1162309"/>
              <a:gd name="connsiteY22" fmla="*/ 1480169 h 2371782"/>
              <a:gd name="connsiteX23" fmla="*/ 407309 w 1162309"/>
              <a:gd name="connsiteY23" fmla="*/ 1455064 h 2371782"/>
              <a:gd name="connsiteX24" fmla="*/ 404653 w 1162309"/>
              <a:gd name="connsiteY24" fmla="*/ 1450269 h 2371782"/>
              <a:gd name="connsiteX25" fmla="*/ 393327 w 1162309"/>
              <a:gd name="connsiteY25" fmla="*/ 1442632 h 2371782"/>
              <a:gd name="connsiteX26" fmla="*/ 323183 w 1162309"/>
              <a:gd name="connsiteY26" fmla="*/ 1273290 h 2371782"/>
              <a:gd name="connsiteX27" fmla="*/ 364084 w 1162309"/>
              <a:gd name="connsiteY27" fmla="*/ 1139391 h 2371782"/>
              <a:gd name="connsiteX28" fmla="*/ 373988 w 1162309"/>
              <a:gd name="connsiteY28" fmla="*/ 1127388 h 2371782"/>
              <a:gd name="connsiteX29" fmla="*/ 379571 w 1162309"/>
              <a:gd name="connsiteY29" fmla="*/ 1097064 h 2371782"/>
              <a:gd name="connsiteX30" fmla="*/ 181795 w 1162309"/>
              <a:gd name="connsiteY30" fmla="*/ 1349755 h 2371782"/>
              <a:gd name="connsiteX31" fmla="*/ 39022 w 1162309"/>
              <a:gd name="connsiteY31" fmla="*/ 1367161 h 2371782"/>
              <a:gd name="connsiteX32" fmla="*/ 39023 w 1162309"/>
              <a:gd name="connsiteY32" fmla="*/ 1367160 h 2371782"/>
              <a:gd name="connsiteX33" fmla="*/ 21618 w 1162309"/>
              <a:gd name="connsiteY33" fmla="*/ 1224388 h 2371782"/>
              <a:gd name="connsiteX34" fmla="*/ 457958 w 1162309"/>
              <a:gd name="connsiteY34" fmla="*/ 666890 h 2371782"/>
              <a:gd name="connsiteX35" fmla="*/ 475580 w 1162309"/>
              <a:gd name="connsiteY35" fmla="*/ 651819 h 2371782"/>
              <a:gd name="connsiteX36" fmla="*/ 485964 w 1162309"/>
              <a:gd name="connsiteY36" fmla="*/ 632021 h 2371782"/>
              <a:gd name="connsiteX37" fmla="*/ 672148 w 1162309"/>
              <a:gd name="connsiteY37" fmla="*/ 516738 h 2371782"/>
              <a:gd name="connsiteX38" fmla="*/ 844124 w 1162309"/>
              <a:gd name="connsiteY38" fmla="*/ 0 h 2371782"/>
              <a:gd name="connsiteX39" fmla="*/ 1083610 w 1162309"/>
              <a:gd name="connsiteY39" fmla="*/ 239486 h 2371782"/>
              <a:gd name="connsiteX40" fmla="*/ 844124 w 1162309"/>
              <a:gd name="connsiteY40" fmla="*/ 478972 h 2371782"/>
              <a:gd name="connsiteX41" fmla="*/ 604638 w 1162309"/>
              <a:gd name="connsiteY41" fmla="*/ 239486 h 2371782"/>
              <a:gd name="connsiteX42" fmla="*/ 844124 w 1162309"/>
              <a:gd name="connsiteY42" fmla="*/ 0 h 237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62309" h="2371782">
                <a:moveTo>
                  <a:pt x="672148" y="516738"/>
                </a:moveTo>
                <a:cubicBezTo>
                  <a:pt x="697541" y="513690"/>
                  <a:pt x="723817" y="514367"/>
                  <a:pt x="750293" y="519242"/>
                </a:cubicBezTo>
                <a:cubicBezTo>
                  <a:pt x="891496" y="545240"/>
                  <a:pt x="984889" y="680783"/>
                  <a:pt x="958891" y="821986"/>
                </a:cubicBezTo>
                <a:lnTo>
                  <a:pt x="879342" y="1254050"/>
                </a:lnTo>
                <a:cubicBezTo>
                  <a:pt x="876093" y="1271700"/>
                  <a:pt x="871131" y="1288603"/>
                  <a:pt x="864661" y="1304620"/>
                </a:cubicBezTo>
                <a:lnTo>
                  <a:pt x="849417" y="1333684"/>
                </a:lnTo>
                <a:lnTo>
                  <a:pt x="1040572" y="1378798"/>
                </a:lnTo>
                <a:lnTo>
                  <a:pt x="1063212" y="1389207"/>
                </a:lnTo>
                <a:lnTo>
                  <a:pt x="1086576" y="1393925"/>
                </a:lnTo>
                <a:cubicBezTo>
                  <a:pt x="1131081" y="1412749"/>
                  <a:pt x="1162309" y="1456817"/>
                  <a:pt x="1162309" y="1508179"/>
                </a:cubicBezTo>
                <a:cubicBezTo>
                  <a:pt x="1162309" y="1681492"/>
                  <a:pt x="1162308" y="1854805"/>
                  <a:pt x="1162308" y="2028118"/>
                </a:cubicBezTo>
                <a:cubicBezTo>
                  <a:pt x="1162308" y="2096601"/>
                  <a:pt x="1106792" y="2152117"/>
                  <a:pt x="1038309" y="2152117"/>
                </a:cubicBezTo>
                <a:lnTo>
                  <a:pt x="1038310" y="2152116"/>
                </a:lnTo>
                <a:cubicBezTo>
                  <a:pt x="969827" y="2152116"/>
                  <a:pt x="914311" y="2096600"/>
                  <a:pt x="914311" y="2028117"/>
                </a:cubicBezTo>
                <a:lnTo>
                  <a:pt x="914311" y="1603810"/>
                </a:lnTo>
                <a:lnTo>
                  <a:pt x="689890" y="1550846"/>
                </a:lnTo>
                <a:lnTo>
                  <a:pt x="686303" y="1563790"/>
                </a:lnTo>
                <a:cubicBezTo>
                  <a:pt x="561115" y="1810483"/>
                  <a:pt x="435927" y="2057176"/>
                  <a:pt x="310740" y="2303870"/>
                </a:cubicBezTo>
                <a:cubicBezTo>
                  <a:pt x="279750" y="2364939"/>
                  <a:pt x="205121" y="2389323"/>
                  <a:pt x="144051" y="2358333"/>
                </a:cubicBezTo>
                <a:lnTo>
                  <a:pt x="144052" y="2358332"/>
                </a:lnTo>
                <a:cubicBezTo>
                  <a:pt x="82983" y="2327342"/>
                  <a:pt x="58599" y="2252713"/>
                  <a:pt x="89589" y="2191643"/>
                </a:cubicBezTo>
                <a:lnTo>
                  <a:pt x="447267" y="1486805"/>
                </a:lnTo>
                <a:lnTo>
                  <a:pt x="432834" y="1480169"/>
                </a:lnTo>
                <a:cubicBezTo>
                  <a:pt x="423086" y="1473033"/>
                  <a:pt x="414509" y="1464552"/>
                  <a:pt x="407309" y="1455064"/>
                </a:cubicBezTo>
                <a:lnTo>
                  <a:pt x="404653" y="1450269"/>
                </a:lnTo>
                <a:lnTo>
                  <a:pt x="393327" y="1442632"/>
                </a:lnTo>
                <a:cubicBezTo>
                  <a:pt x="349988" y="1399294"/>
                  <a:pt x="323183" y="1339422"/>
                  <a:pt x="323183" y="1273290"/>
                </a:cubicBezTo>
                <a:cubicBezTo>
                  <a:pt x="323183" y="1223691"/>
                  <a:pt x="338261" y="1177614"/>
                  <a:pt x="364084" y="1139391"/>
                </a:cubicBezTo>
                <a:lnTo>
                  <a:pt x="373988" y="1127388"/>
                </a:lnTo>
                <a:lnTo>
                  <a:pt x="379571" y="1097064"/>
                </a:lnTo>
                <a:lnTo>
                  <a:pt x="181795" y="1349755"/>
                </a:lnTo>
                <a:cubicBezTo>
                  <a:pt x="147175" y="1393987"/>
                  <a:pt x="83254" y="1401780"/>
                  <a:pt x="39022" y="1367161"/>
                </a:cubicBezTo>
                <a:lnTo>
                  <a:pt x="39023" y="1367160"/>
                </a:lnTo>
                <a:cubicBezTo>
                  <a:pt x="-5209" y="1332541"/>
                  <a:pt x="-13001" y="1268620"/>
                  <a:pt x="21618" y="1224388"/>
                </a:cubicBezTo>
                <a:lnTo>
                  <a:pt x="457958" y="666890"/>
                </a:lnTo>
                <a:lnTo>
                  <a:pt x="475580" y="651819"/>
                </a:lnTo>
                <a:lnTo>
                  <a:pt x="485964" y="632021"/>
                </a:lnTo>
                <a:cubicBezTo>
                  <a:pt x="527745" y="568557"/>
                  <a:pt x="595970" y="525883"/>
                  <a:pt x="672148" y="516738"/>
                </a:cubicBezTo>
                <a:close/>
                <a:moveTo>
                  <a:pt x="844124" y="0"/>
                </a:moveTo>
                <a:cubicBezTo>
                  <a:pt x="976388" y="0"/>
                  <a:pt x="1083610" y="107222"/>
                  <a:pt x="1083610" y="239486"/>
                </a:cubicBezTo>
                <a:cubicBezTo>
                  <a:pt x="1083610" y="371750"/>
                  <a:pt x="976388" y="478972"/>
                  <a:pt x="844124" y="478972"/>
                </a:cubicBezTo>
                <a:cubicBezTo>
                  <a:pt x="711860" y="478972"/>
                  <a:pt x="604638" y="371750"/>
                  <a:pt x="604638" y="239486"/>
                </a:cubicBezTo>
                <a:cubicBezTo>
                  <a:pt x="604638" y="107222"/>
                  <a:pt x="711860" y="0"/>
                  <a:pt x="8441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104575" y="1920240"/>
            <a:ext cx="353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WHAT WE HAVE DONE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53776" y="2383319"/>
            <a:ext cx="49858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 task force consists of more than </a:t>
            </a:r>
          </a:p>
          <a:p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  4 dozen participants from 20 </a:t>
            </a:r>
          </a:p>
          <a:p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  Grand Lodges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 Civility Toolbox has been created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We have recruited and trained Ambassadors from countries </a:t>
            </a:r>
          </a:p>
          <a:p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  world-wide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We have developed a Civility Scorecard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Presence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MasonicCivility.org</a:t>
            </a:r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FaceBook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Group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#Masons4Civility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Civility Shop</a:t>
            </a:r>
          </a:p>
        </p:txBody>
      </p:sp>
      <p:sp>
        <p:nvSpPr>
          <p:cNvPr id="17" name="Freeform 16"/>
          <p:cNvSpPr/>
          <p:nvPr/>
        </p:nvSpPr>
        <p:spPr>
          <a:xfrm>
            <a:off x="-1746091" y="4792175"/>
            <a:ext cx="1162309" cy="2371782"/>
          </a:xfrm>
          <a:custGeom>
            <a:avLst/>
            <a:gdLst>
              <a:gd name="connsiteX0" fmla="*/ 672148 w 1162309"/>
              <a:gd name="connsiteY0" fmla="*/ 516738 h 2371782"/>
              <a:gd name="connsiteX1" fmla="*/ 750293 w 1162309"/>
              <a:gd name="connsiteY1" fmla="*/ 519242 h 2371782"/>
              <a:gd name="connsiteX2" fmla="*/ 958891 w 1162309"/>
              <a:gd name="connsiteY2" fmla="*/ 821986 h 2371782"/>
              <a:gd name="connsiteX3" fmla="*/ 879342 w 1162309"/>
              <a:gd name="connsiteY3" fmla="*/ 1254050 h 2371782"/>
              <a:gd name="connsiteX4" fmla="*/ 864661 w 1162309"/>
              <a:gd name="connsiteY4" fmla="*/ 1304620 h 2371782"/>
              <a:gd name="connsiteX5" fmla="*/ 849417 w 1162309"/>
              <a:gd name="connsiteY5" fmla="*/ 1333684 h 2371782"/>
              <a:gd name="connsiteX6" fmla="*/ 1040572 w 1162309"/>
              <a:gd name="connsiteY6" fmla="*/ 1378798 h 2371782"/>
              <a:gd name="connsiteX7" fmla="*/ 1063212 w 1162309"/>
              <a:gd name="connsiteY7" fmla="*/ 1389207 h 2371782"/>
              <a:gd name="connsiteX8" fmla="*/ 1086576 w 1162309"/>
              <a:gd name="connsiteY8" fmla="*/ 1393925 h 2371782"/>
              <a:gd name="connsiteX9" fmla="*/ 1162309 w 1162309"/>
              <a:gd name="connsiteY9" fmla="*/ 1508179 h 2371782"/>
              <a:gd name="connsiteX10" fmla="*/ 1162308 w 1162309"/>
              <a:gd name="connsiteY10" fmla="*/ 2028118 h 2371782"/>
              <a:gd name="connsiteX11" fmla="*/ 1038309 w 1162309"/>
              <a:gd name="connsiteY11" fmla="*/ 2152117 h 2371782"/>
              <a:gd name="connsiteX12" fmla="*/ 1038310 w 1162309"/>
              <a:gd name="connsiteY12" fmla="*/ 2152116 h 2371782"/>
              <a:gd name="connsiteX13" fmla="*/ 914311 w 1162309"/>
              <a:gd name="connsiteY13" fmla="*/ 2028117 h 2371782"/>
              <a:gd name="connsiteX14" fmla="*/ 914311 w 1162309"/>
              <a:gd name="connsiteY14" fmla="*/ 1603810 h 2371782"/>
              <a:gd name="connsiteX15" fmla="*/ 689890 w 1162309"/>
              <a:gd name="connsiteY15" fmla="*/ 1550846 h 2371782"/>
              <a:gd name="connsiteX16" fmla="*/ 686303 w 1162309"/>
              <a:gd name="connsiteY16" fmla="*/ 1563790 h 2371782"/>
              <a:gd name="connsiteX17" fmla="*/ 310740 w 1162309"/>
              <a:gd name="connsiteY17" fmla="*/ 2303870 h 2371782"/>
              <a:gd name="connsiteX18" fmla="*/ 144051 w 1162309"/>
              <a:gd name="connsiteY18" fmla="*/ 2358333 h 2371782"/>
              <a:gd name="connsiteX19" fmla="*/ 144052 w 1162309"/>
              <a:gd name="connsiteY19" fmla="*/ 2358332 h 2371782"/>
              <a:gd name="connsiteX20" fmla="*/ 89589 w 1162309"/>
              <a:gd name="connsiteY20" fmla="*/ 2191643 h 2371782"/>
              <a:gd name="connsiteX21" fmla="*/ 447267 w 1162309"/>
              <a:gd name="connsiteY21" fmla="*/ 1486805 h 2371782"/>
              <a:gd name="connsiteX22" fmla="*/ 432834 w 1162309"/>
              <a:gd name="connsiteY22" fmla="*/ 1480169 h 2371782"/>
              <a:gd name="connsiteX23" fmla="*/ 407309 w 1162309"/>
              <a:gd name="connsiteY23" fmla="*/ 1455064 h 2371782"/>
              <a:gd name="connsiteX24" fmla="*/ 404653 w 1162309"/>
              <a:gd name="connsiteY24" fmla="*/ 1450269 h 2371782"/>
              <a:gd name="connsiteX25" fmla="*/ 393327 w 1162309"/>
              <a:gd name="connsiteY25" fmla="*/ 1442632 h 2371782"/>
              <a:gd name="connsiteX26" fmla="*/ 323183 w 1162309"/>
              <a:gd name="connsiteY26" fmla="*/ 1273290 h 2371782"/>
              <a:gd name="connsiteX27" fmla="*/ 364084 w 1162309"/>
              <a:gd name="connsiteY27" fmla="*/ 1139391 h 2371782"/>
              <a:gd name="connsiteX28" fmla="*/ 373988 w 1162309"/>
              <a:gd name="connsiteY28" fmla="*/ 1127388 h 2371782"/>
              <a:gd name="connsiteX29" fmla="*/ 379571 w 1162309"/>
              <a:gd name="connsiteY29" fmla="*/ 1097064 h 2371782"/>
              <a:gd name="connsiteX30" fmla="*/ 181795 w 1162309"/>
              <a:gd name="connsiteY30" fmla="*/ 1349755 h 2371782"/>
              <a:gd name="connsiteX31" fmla="*/ 39022 w 1162309"/>
              <a:gd name="connsiteY31" fmla="*/ 1367161 h 2371782"/>
              <a:gd name="connsiteX32" fmla="*/ 39023 w 1162309"/>
              <a:gd name="connsiteY32" fmla="*/ 1367160 h 2371782"/>
              <a:gd name="connsiteX33" fmla="*/ 21618 w 1162309"/>
              <a:gd name="connsiteY33" fmla="*/ 1224388 h 2371782"/>
              <a:gd name="connsiteX34" fmla="*/ 457958 w 1162309"/>
              <a:gd name="connsiteY34" fmla="*/ 666890 h 2371782"/>
              <a:gd name="connsiteX35" fmla="*/ 475580 w 1162309"/>
              <a:gd name="connsiteY35" fmla="*/ 651819 h 2371782"/>
              <a:gd name="connsiteX36" fmla="*/ 485964 w 1162309"/>
              <a:gd name="connsiteY36" fmla="*/ 632021 h 2371782"/>
              <a:gd name="connsiteX37" fmla="*/ 672148 w 1162309"/>
              <a:gd name="connsiteY37" fmla="*/ 516738 h 2371782"/>
              <a:gd name="connsiteX38" fmla="*/ 844124 w 1162309"/>
              <a:gd name="connsiteY38" fmla="*/ 0 h 2371782"/>
              <a:gd name="connsiteX39" fmla="*/ 1083610 w 1162309"/>
              <a:gd name="connsiteY39" fmla="*/ 239486 h 2371782"/>
              <a:gd name="connsiteX40" fmla="*/ 844124 w 1162309"/>
              <a:gd name="connsiteY40" fmla="*/ 478972 h 2371782"/>
              <a:gd name="connsiteX41" fmla="*/ 604638 w 1162309"/>
              <a:gd name="connsiteY41" fmla="*/ 239486 h 2371782"/>
              <a:gd name="connsiteX42" fmla="*/ 844124 w 1162309"/>
              <a:gd name="connsiteY42" fmla="*/ 0 h 237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62309" h="2371782">
                <a:moveTo>
                  <a:pt x="672148" y="516738"/>
                </a:moveTo>
                <a:cubicBezTo>
                  <a:pt x="697541" y="513690"/>
                  <a:pt x="723817" y="514367"/>
                  <a:pt x="750293" y="519242"/>
                </a:cubicBezTo>
                <a:cubicBezTo>
                  <a:pt x="891496" y="545240"/>
                  <a:pt x="984889" y="680783"/>
                  <a:pt x="958891" y="821986"/>
                </a:cubicBezTo>
                <a:lnTo>
                  <a:pt x="879342" y="1254050"/>
                </a:lnTo>
                <a:cubicBezTo>
                  <a:pt x="876093" y="1271700"/>
                  <a:pt x="871131" y="1288603"/>
                  <a:pt x="864661" y="1304620"/>
                </a:cubicBezTo>
                <a:lnTo>
                  <a:pt x="849417" y="1333684"/>
                </a:lnTo>
                <a:lnTo>
                  <a:pt x="1040572" y="1378798"/>
                </a:lnTo>
                <a:lnTo>
                  <a:pt x="1063212" y="1389207"/>
                </a:lnTo>
                <a:lnTo>
                  <a:pt x="1086576" y="1393925"/>
                </a:lnTo>
                <a:cubicBezTo>
                  <a:pt x="1131081" y="1412749"/>
                  <a:pt x="1162309" y="1456817"/>
                  <a:pt x="1162309" y="1508179"/>
                </a:cubicBezTo>
                <a:cubicBezTo>
                  <a:pt x="1162309" y="1681492"/>
                  <a:pt x="1162308" y="1854805"/>
                  <a:pt x="1162308" y="2028118"/>
                </a:cubicBezTo>
                <a:cubicBezTo>
                  <a:pt x="1162308" y="2096601"/>
                  <a:pt x="1106792" y="2152117"/>
                  <a:pt x="1038309" y="2152117"/>
                </a:cubicBezTo>
                <a:lnTo>
                  <a:pt x="1038310" y="2152116"/>
                </a:lnTo>
                <a:cubicBezTo>
                  <a:pt x="969827" y="2152116"/>
                  <a:pt x="914311" y="2096600"/>
                  <a:pt x="914311" y="2028117"/>
                </a:cubicBezTo>
                <a:lnTo>
                  <a:pt x="914311" y="1603810"/>
                </a:lnTo>
                <a:lnTo>
                  <a:pt x="689890" y="1550846"/>
                </a:lnTo>
                <a:lnTo>
                  <a:pt x="686303" y="1563790"/>
                </a:lnTo>
                <a:cubicBezTo>
                  <a:pt x="561115" y="1810483"/>
                  <a:pt x="435927" y="2057176"/>
                  <a:pt x="310740" y="2303870"/>
                </a:cubicBezTo>
                <a:cubicBezTo>
                  <a:pt x="279750" y="2364939"/>
                  <a:pt x="205121" y="2389323"/>
                  <a:pt x="144051" y="2358333"/>
                </a:cubicBezTo>
                <a:lnTo>
                  <a:pt x="144052" y="2358332"/>
                </a:lnTo>
                <a:cubicBezTo>
                  <a:pt x="82983" y="2327342"/>
                  <a:pt x="58599" y="2252713"/>
                  <a:pt x="89589" y="2191643"/>
                </a:cubicBezTo>
                <a:lnTo>
                  <a:pt x="447267" y="1486805"/>
                </a:lnTo>
                <a:lnTo>
                  <a:pt x="432834" y="1480169"/>
                </a:lnTo>
                <a:cubicBezTo>
                  <a:pt x="423086" y="1473033"/>
                  <a:pt x="414509" y="1464552"/>
                  <a:pt x="407309" y="1455064"/>
                </a:cubicBezTo>
                <a:lnTo>
                  <a:pt x="404653" y="1450269"/>
                </a:lnTo>
                <a:lnTo>
                  <a:pt x="393327" y="1442632"/>
                </a:lnTo>
                <a:cubicBezTo>
                  <a:pt x="349988" y="1399294"/>
                  <a:pt x="323183" y="1339422"/>
                  <a:pt x="323183" y="1273290"/>
                </a:cubicBezTo>
                <a:cubicBezTo>
                  <a:pt x="323183" y="1223691"/>
                  <a:pt x="338261" y="1177614"/>
                  <a:pt x="364084" y="1139391"/>
                </a:cubicBezTo>
                <a:lnTo>
                  <a:pt x="373988" y="1127388"/>
                </a:lnTo>
                <a:lnTo>
                  <a:pt x="379571" y="1097064"/>
                </a:lnTo>
                <a:lnTo>
                  <a:pt x="181795" y="1349755"/>
                </a:lnTo>
                <a:cubicBezTo>
                  <a:pt x="147175" y="1393987"/>
                  <a:pt x="83254" y="1401780"/>
                  <a:pt x="39022" y="1367161"/>
                </a:cubicBezTo>
                <a:lnTo>
                  <a:pt x="39023" y="1367160"/>
                </a:lnTo>
                <a:cubicBezTo>
                  <a:pt x="-5209" y="1332541"/>
                  <a:pt x="-13001" y="1268620"/>
                  <a:pt x="21618" y="1224388"/>
                </a:cubicBezTo>
                <a:lnTo>
                  <a:pt x="457958" y="666890"/>
                </a:lnTo>
                <a:lnTo>
                  <a:pt x="475580" y="651819"/>
                </a:lnTo>
                <a:lnTo>
                  <a:pt x="485964" y="632021"/>
                </a:lnTo>
                <a:cubicBezTo>
                  <a:pt x="527745" y="568557"/>
                  <a:pt x="595970" y="525883"/>
                  <a:pt x="672148" y="516738"/>
                </a:cubicBezTo>
                <a:close/>
                <a:moveTo>
                  <a:pt x="844124" y="0"/>
                </a:moveTo>
                <a:cubicBezTo>
                  <a:pt x="976388" y="0"/>
                  <a:pt x="1083610" y="107222"/>
                  <a:pt x="1083610" y="239486"/>
                </a:cubicBezTo>
                <a:cubicBezTo>
                  <a:pt x="1083610" y="371750"/>
                  <a:pt x="976388" y="478972"/>
                  <a:pt x="844124" y="478972"/>
                </a:cubicBezTo>
                <a:cubicBezTo>
                  <a:pt x="711860" y="478972"/>
                  <a:pt x="604638" y="371750"/>
                  <a:pt x="604638" y="239486"/>
                </a:cubicBezTo>
                <a:cubicBezTo>
                  <a:pt x="604638" y="107222"/>
                  <a:pt x="711860" y="0"/>
                  <a:pt x="844124" y="0"/>
                </a:cubicBez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-2339101" y="5156634"/>
            <a:ext cx="1162309" cy="2371782"/>
          </a:xfrm>
          <a:custGeom>
            <a:avLst/>
            <a:gdLst>
              <a:gd name="connsiteX0" fmla="*/ 672148 w 1162309"/>
              <a:gd name="connsiteY0" fmla="*/ 516738 h 2371782"/>
              <a:gd name="connsiteX1" fmla="*/ 750293 w 1162309"/>
              <a:gd name="connsiteY1" fmla="*/ 519242 h 2371782"/>
              <a:gd name="connsiteX2" fmla="*/ 958891 w 1162309"/>
              <a:gd name="connsiteY2" fmla="*/ 821986 h 2371782"/>
              <a:gd name="connsiteX3" fmla="*/ 879342 w 1162309"/>
              <a:gd name="connsiteY3" fmla="*/ 1254050 h 2371782"/>
              <a:gd name="connsiteX4" fmla="*/ 864661 w 1162309"/>
              <a:gd name="connsiteY4" fmla="*/ 1304620 h 2371782"/>
              <a:gd name="connsiteX5" fmla="*/ 849417 w 1162309"/>
              <a:gd name="connsiteY5" fmla="*/ 1333684 h 2371782"/>
              <a:gd name="connsiteX6" fmla="*/ 1040572 w 1162309"/>
              <a:gd name="connsiteY6" fmla="*/ 1378798 h 2371782"/>
              <a:gd name="connsiteX7" fmla="*/ 1063212 w 1162309"/>
              <a:gd name="connsiteY7" fmla="*/ 1389207 h 2371782"/>
              <a:gd name="connsiteX8" fmla="*/ 1086576 w 1162309"/>
              <a:gd name="connsiteY8" fmla="*/ 1393925 h 2371782"/>
              <a:gd name="connsiteX9" fmla="*/ 1162309 w 1162309"/>
              <a:gd name="connsiteY9" fmla="*/ 1508179 h 2371782"/>
              <a:gd name="connsiteX10" fmla="*/ 1162308 w 1162309"/>
              <a:gd name="connsiteY10" fmla="*/ 2028118 h 2371782"/>
              <a:gd name="connsiteX11" fmla="*/ 1038309 w 1162309"/>
              <a:gd name="connsiteY11" fmla="*/ 2152117 h 2371782"/>
              <a:gd name="connsiteX12" fmla="*/ 1038310 w 1162309"/>
              <a:gd name="connsiteY12" fmla="*/ 2152116 h 2371782"/>
              <a:gd name="connsiteX13" fmla="*/ 914311 w 1162309"/>
              <a:gd name="connsiteY13" fmla="*/ 2028117 h 2371782"/>
              <a:gd name="connsiteX14" fmla="*/ 914311 w 1162309"/>
              <a:gd name="connsiteY14" fmla="*/ 1603810 h 2371782"/>
              <a:gd name="connsiteX15" fmla="*/ 689890 w 1162309"/>
              <a:gd name="connsiteY15" fmla="*/ 1550846 h 2371782"/>
              <a:gd name="connsiteX16" fmla="*/ 686303 w 1162309"/>
              <a:gd name="connsiteY16" fmla="*/ 1563790 h 2371782"/>
              <a:gd name="connsiteX17" fmla="*/ 310740 w 1162309"/>
              <a:gd name="connsiteY17" fmla="*/ 2303870 h 2371782"/>
              <a:gd name="connsiteX18" fmla="*/ 144051 w 1162309"/>
              <a:gd name="connsiteY18" fmla="*/ 2358333 h 2371782"/>
              <a:gd name="connsiteX19" fmla="*/ 144052 w 1162309"/>
              <a:gd name="connsiteY19" fmla="*/ 2358332 h 2371782"/>
              <a:gd name="connsiteX20" fmla="*/ 89589 w 1162309"/>
              <a:gd name="connsiteY20" fmla="*/ 2191643 h 2371782"/>
              <a:gd name="connsiteX21" fmla="*/ 447267 w 1162309"/>
              <a:gd name="connsiteY21" fmla="*/ 1486805 h 2371782"/>
              <a:gd name="connsiteX22" fmla="*/ 432834 w 1162309"/>
              <a:gd name="connsiteY22" fmla="*/ 1480169 h 2371782"/>
              <a:gd name="connsiteX23" fmla="*/ 407309 w 1162309"/>
              <a:gd name="connsiteY23" fmla="*/ 1455064 h 2371782"/>
              <a:gd name="connsiteX24" fmla="*/ 404653 w 1162309"/>
              <a:gd name="connsiteY24" fmla="*/ 1450269 h 2371782"/>
              <a:gd name="connsiteX25" fmla="*/ 393327 w 1162309"/>
              <a:gd name="connsiteY25" fmla="*/ 1442632 h 2371782"/>
              <a:gd name="connsiteX26" fmla="*/ 323183 w 1162309"/>
              <a:gd name="connsiteY26" fmla="*/ 1273290 h 2371782"/>
              <a:gd name="connsiteX27" fmla="*/ 364084 w 1162309"/>
              <a:gd name="connsiteY27" fmla="*/ 1139391 h 2371782"/>
              <a:gd name="connsiteX28" fmla="*/ 373988 w 1162309"/>
              <a:gd name="connsiteY28" fmla="*/ 1127388 h 2371782"/>
              <a:gd name="connsiteX29" fmla="*/ 379571 w 1162309"/>
              <a:gd name="connsiteY29" fmla="*/ 1097064 h 2371782"/>
              <a:gd name="connsiteX30" fmla="*/ 181795 w 1162309"/>
              <a:gd name="connsiteY30" fmla="*/ 1349755 h 2371782"/>
              <a:gd name="connsiteX31" fmla="*/ 39022 w 1162309"/>
              <a:gd name="connsiteY31" fmla="*/ 1367161 h 2371782"/>
              <a:gd name="connsiteX32" fmla="*/ 39023 w 1162309"/>
              <a:gd name="connsiteY32" fmla="*/ 1367160 h 2371782"/>
              <a:gd name="connsiteX33" fmla="*/ 21618 w 1162309"/>
              <a:gd name="connsiteY33" fmla="*/ 1224388 h 2371782"/>
              <a:gd name="connsiteX34" fmla="*/ 457958 w 1162309"/>
              <a:gd name="connsiteY34" fmla="*/ 666890 h 2371782"/>
              <a:gd name="connsiteX35" fmla="*/ 475580 w 1162309"/>
              <a:gd name="connsiteY35" fmla="*/ 651819 h 2371782"/>
              <a:gd name="connsiteX36" fmla="*/ 485964 w 1162309"/>
              <a:gd name="connsiteY36" fmla="*/ 632021 h 2371782"/>
              <a:gd name="connsiteX37" fmla="*/ 672148 w 1162309"/>
              <a:gd name="connsiteY37" fmla="*/ 516738 h 2371782"/>
              <a:gd name="connsiteX38" fmla="*/ 844124 w 1162309"/>
              <a:gd name="connsiteY38" fmla="*/ 0 h 2371782"/>
              <a:gd name="connsiteX39" fmla="*/ 1083610 w 1162309"/>
              <a:gd name="connsiteY39" fmla="*/ 239486 h 2371782"/>
              <a:gd name="connsiteX40" fmla="*/ 844124 w 1162309"/>
              <a:gd name="connsiteY40" fmla="*/ 478972 h 2371782"/>
              <a:gd name="connsiteX41" fmla="*/ 604638 w 1162309"/>
              <a:gd name="connsiteY41" fmla="*/ 239486 h 2371782"/>
              <a:gd name="connsiteX42" fmla="*/ 844124 w 1162309"/>
              <a:gd name="connsiteY42" fmla="*/ 0 h 237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62309" h="2371782">
                <a:moveTo>
                  <a:pt x="672148" y="516738"/>
                </a:moveTo>
                <a:cubicBezTo>
                  <a:pt x="697541" y="513690"/>
                  <a:pt x="723817" y="514367"/>
                  <a:pt x="750293" y="519242"/>
                </a:cubicBezTo>
                <a:cubicBezTo>
                  <a:pt x="891496" y="545240"/>
                  <a:pt x="984889" y="680783"/>
                  <a:pt x="958891" y="821986"/>
                </a:cubicBezTo>
                <a:lnTo>
                  <a:pt x="879342" y="1254050"/>
                </a:lnTo>
                <a:cubicBezTo>
                  <a:pt x="876093" y="1271700"/>
                  <a:pt x="871131" y="1288603"/>
                  <a:pt x="864661" y="1304620"/>
                </a:cubicBezTo>
                <a:lnTo>
                  <a:pt x="849417" y="1333684"/>
                </a:lnTo>
                <a:lnTo>
                  <a:pt x="1040572" y="1378798"/>
                </a:lnTo>
                <a:lnTo>
                  <a:pt x="1063212" y="1389207"/>
                </a:lnTo>
                <a:lnTo>
                  <a:pt x="1086576" y="1393925"/>
                </a:lnTo>
                <a:cubicBezTo>
                  <a:pt x="1131081" y="1412749"/>
                  <a:pt x="1162309" y="1456817"/>
                  <a:pt x="1162309" y="1508179"/>
                </a:cubicBezTo>
                <a:cubicBezTo>
                  <a:pt x="1162309" y="1681492"/>
                  <a:pt x="1162308" y="1854805"/>
                  <a:pt x="1162308" y="2028118"/>
                </a:cubicBezTo>
                <a:cubicBezTo>
                  <a:pt x="1162308" y="2096601"/>
                  <a:pt x="1106792" y="2152117"/>
                  <a:pt x="1038309" y="2152117"/>
                </a:cubicBezTo>
                <a:lnTo>
                  <a:pt x="1038310" y="2152116"/>
                </a:lnTo>
                <a:cubicBezTo>
                  <a:pt x="969827" y="2152116"/>
                  <a:pt x="914311" y="2096600"/>
                  <a:pt x="914311" y="2028117"/>
                </a:cubicBezTo>
                <a:lnTo>
                  <a:pt x="914311" y="1603810"/>
                </a:lnTo>
                <a:lnTo>
                  <a:pt x="689890" y="1550846"/>
                </a:lnTo>
                <a:lnTo>
                  <a:pt x="686303" y="1563790"/>
                </a:lnTo>
                <a:cubicBezTo>
                  <a:pt x="561115" y="1810483"/>
                  <a:pt x="435927" y="2057176"/>
                  <a:pt x="310740" y="2303870"/>
                </a:cubicBezTo>
                <a:cubicBezTo>
                  <a:pt x="279750" y="2364939"/>
                  <a:pt x="205121" y="2389323"/>
                  <a:pt x="144051" y="2358333"/>
                </a:cubicBezTo>
                <a:lnTo>
                  <a:pt x="144052" y="2358332"/>
                </a:lnTo>
                <a:cubicBezTo>
                  <a:pt x="82983" y="2327342"/>
                  <a:pt x="58599" y="2252713"/>
                  <a:pt x="89589" y="2191643"/>
                </a:cubicBezTo>
                <a:lnTo>
                  <a:pt x="447267" y="1486805"/>
                </a:lnTo>
                <a:lnTo>
                  <a:pt x="432834" y="1480169"/>
                </a:lnTo>
                <a:cubicBezTo>
                  <a:pt x="423086" y="1473033"/>
                  <a:pt x="414509" y="1464552"/>
                  <a:pt x="407309" y="1455064"/>
                </a:cubicBezTo>
                <a:lnTo>
                  <a:pt x="404653" y="1450269"/>
                </a:lnTo>
                <a:lnTo>
                  <a:pt x="393327" y="1442632"/>
                </a:lnTo>
                <a:cubicBezTo>
                  <a:pt x="349988" y="1399294"/>
                  <a:pt x="323183" y="1339422"/>
                  <a:pt x="323183" y="1273290"/>
                </a:cubicBezTo>
                <a:cubicBezTo>
                  <a:pt x="323183" y="1223691"/>
                  <a:pt x="338261" y="1177614"/>
                  <a:pt x="364084" y="1139391"/>
                </a:cubicBezTo>
                <a:lnTo>
                  <a:pt x="373988" y="1127388"/>
                </a:lnTo>
                <a:lnTo>
                  <a:pt x="379571" y="1097064"/>
                </a:lnTo>
                <a:lnTo>
                  <a:pt x="181795" y="1349755"/>
                </a:lnTo>
                <a:cubicBezTo>
                  <a:pt x="147175" y="1393987"/>
                  <a:pt x="83254" y="1401780"/>
                  <a:pt x="39022" y="1367161"/>
                </a:cubicBezTo>
                <a:lnTo>
                  <a:pt x="39023" y="1367160"/>
                </a:lnTo>
                <a:cubicBezTo>
                  <a:pt x="-5209" y="1332541"/>
                  <a:pt x="-13001" y="1268620"/>
                  <a:pt x="21618" y="1224388"/>
                </a:cubicBezTo>
                <a:lnTo>
                  <a:pt x="457958" y="666890"/>
                </a:lnTo>
                <a:lnTo>
                  <a:pt x="475580" y="651819"/>
                </a:lnTo>
                <a:lnTo>
                  <a:pt x="485964" y="632021"/>
                </a:lnTo>
                <a:cubicBezTo>
                  <a:pt x="527745" y="568557"/>
                  <a:pt x="595970" y="525883"/>
                  <a:pt x="672148" y="516738"/>
                </a:cubicBezTo>
                <a:close/>
                <a:moveTo>
                  <a:pt x="844124" y="0"/>
                </a:moveTo>
                <a:cubicBezTo>
                  <a:pt x="976388" y="0"/>
                  <a:pt x="1083610" y="107222"/>
                  <a:pt x="1083610" y="239486"/>
                </a:cubicBezTo>
                <a:cubicBezTo>
                  <a:pt x="1083610" y="371750"/>
                  <a:pt x="976388" y="478972"/>
                  <a:pt x="844124" y="478972"/>
                </a:cubicBezTo>
                <a:cubicBezTo>
                  <a:pt x="711860" y="478972"/>
                  <a:pt x="604638" y="371750"/>
                  <a:pt x="604638" y="239486"/>
                </a:cubicBezTo>
                <a:cubicBezTo>
                  <a:pt x="604638" y="107222"/>
                  <a:pt x="711860" y="0"/>
                  <a:pt x="844124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699C92-6576-4F00-BD25-B7A5D5225F5B}"/>
              </a:ext>
            </a:extLst>
          </p:cNvPr>
          <p:cNvGrpSpPr/>
          <p:nvPr/>
        </p:nvGrpSpPr>
        <p:grpSpPr>
          <a:xfrm>
            <a:off x="1625600" y="2093952"/>
            <a:ext cx="5276182" cy="2336219"/>
            <a:chOff x="1625600" y="2093952"/>
            <a:chExt cx="5276182" cy="2336219"/>
          </a:xfrm>
        </p:grpSpPr>
        <p:sp>
          <p:nvSpPr>
            <p:cNvPr id="23" name="Rectangle 22"/>
            <p:cNvSpPr/>
            <p:nvPr/>
          </p:nvSpPr>
          <p:spPr>
            <a:xfrm>
              <a:off x="1947334" y="2831996"/>
              <a:ext cx="4954448" cy="766338"/>
            </a:xfrm>
            <a:prstGeom prst="rect">
              <a:avLst/>
            </a:prstGeom>
            <a:solidFill>
              <a:srgbClr val="03A5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MASONIC CIVILITY TASK FORCE</a:t>
              </a:r>
            </a:p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375415" y="2093952"/>
              <a:ext cx="3517900" cy="733915"/>
              <a:chOff x="3244850" y="2093951"/>
              <a:chExt cx="3517900" cy="73391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244850" y="2093951"/>
                <a:ext cx="3517900" cy="733915"/>
              </a:xfrm>
              <a:prstGeom prst="rect">
                <a:avLst/>
              </a:prstGeom>
              <a:solidFill>
                <a:srgbClr val="FFC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734059" y="2279424"/>
                <a:ext cx="3025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>
                    <a:solidFill>
                      <a:schemeClr val="bg1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CIVILITY TOOLBOX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625600" y="3599174"/>
              <a:ext cx="5267716" cy="830997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     AMBASSADORS DEPLOYED</a:t>
              </a:r>
            </a:p>
            <a:p>
              <a:pPr algn="r"/>
              <a:endParaRPr lang="en-US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8699C92-6576-4F00-BD25-B7A5D5225F5B}"/>
              </a:ext>
            </a:extLst>
          </p:cNvPr>
          <p:cNvGrpSpPr/>
          <p:nvPr/>
        </p:nvGrpSpPr>
        <p:grpSpPr>
          <a:xfrm>
            <a:off x="328497" y="4428067"/>
            <a:ext cx="6573283" cy="1961105"/>
            <a:chOff x="294632" y="2167467"/>
            <a:chExt cx="6573283" cy="1961105"/>
          </a:xfrm>
        </p:grpSpPr>
        <p:sp>
          <p:nvSpPr>
            <p:cNvPr id="16" name="Rectangle 15"/>
            <p:cNvSpPr/>
            <p:nvPr/>
          </p:nvSpPr>
          <p:spPr>
            <a:xfrm>
              <a:off x="838202" y="2950530"/>
              <a:ext cx="6029713" cy="715538"/>
            </a:xfrm>
            <a:prstGeom prst="rect">
              <a:avLst/>
            </a:prstGeom>
            <a:solidFill>
              <a:srgbClr val="03A5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210735" y="2167467"/>
              <a:ext cx="5657180" cy="770466"/>
              <a:chOff x="1080170" y="2167466"/>
              <a:chExt cx="5657180" cy="77046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080170" y="2167466"/>
                <a:ext cx="5657180" cy="77046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069838" y="2321757"/>
                <a:ext cx="36471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>
                    <a:solidFill>
                      <a:schemeClr val="bg1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CIVILITY SCORECARD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94632" y="3666907"/>
              <a:ext cx="6564816" cy="46166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CIVILITY SHOP</a:t>
              </a:r>
              <a:endParaRPr lang="en-US" sz="24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21854" y="5369467"/>
            <a:ext cx="2364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SOCIAL MEDIA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530287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6178E-6 -3.33333E-6 L 0.18368 -0.356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77" y="-178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6178E-6 -3.33333E-6 L 0.18368 -0.356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77" y="-1782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6178E-6 -3.33333E-6 L 0.18368 -0.3562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77" y="-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8" grpId="0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8213CA-1B49-4146-AD39-ACC5F6F6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CIVILITY COUNCIL Organization Chart</a:t>
            </a:r>
          </a:p>
        </p:txBody>
      </p:sp>
      <p:grpSp>
        <p:nvGrpSpPr>
          <p:cNvPr id="117" name="Group 116" descr="Top Profile with Photo">
            <a:extLst>
              <a:ext uri="{FF2B5EF4-FFF2-40B4-BE49-F238E27FC236}">
                <a16:creationId xmlns:a16="http://schemas.microsoft.com/office/drawing/2014/main" id="{29A2F383-53EC-4824-A0B3-04705A56E78D}"/>
              </a:ext>
            </a:extLst>
          </p:cNvPr>
          <p:cNvGrpSpPr/>
          <p:nvPr/>
        </p:nvGrpSpPr>
        <p:grpSpPr>
          <a:xfrm>
            <a:off x="4393810" y="2049185"/>
            <a:ext cx="3404380" cy="979785"/>
            <a:chOff x="4393810" y="2049185"/>
            <a:chExt cx="3404380" cy="979785"/>
          </a:xfrm>
        </p:grpSpPr>
        <p:pic>
          <p:nvPicPr>
            <p:cNvPr id="50" name="Picture 49" descr="Shadow">
              <a:extLst>
                <a:ext uri="{FF2B5EF4-FFF2-40B4-BE49-F238E27FC236}">
                  <a16:creationId xmlns:a16="http://schemas.microsoft.com/office/drawing/2014/main" id="{C9A96126-37B9-46C5-9BEE-FADC226B7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7" t="62187" r="9778" b="8282"/>
            <a:stretch/>
          </p:blipFill>
          <p:spPr>
            <a:xfrm>
              <a:off x="4393810" y="2327786"/>
              <a:ext cx="3404380" cy="70118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5B09E2-B849-4614-9B74-163F5FF1F387}"/>
                </a:ext>
              </a:extLst>
            </p:cNvPr>
            <p:cNvSpPr/>
            <p:nvPr/>
          </p:nvSpPr>
          <p:spPr>
            <a:xfrm>
              <a:off x="4656000" y="2049185"/>
              <a:ext cx="2880000" cy="684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dkEdge"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1440" tIns="5080" rIns="5080" bIns="5080" numCol="1" spcCol="1270" anchor="ctr" anchorCtr="0">
              <a:noAutofit/>
            </a:bodyPr>
            <a:lstStyle/>
            <a:p>
              <a:pPr lvl="0" algn="ctr" defTabSz="355600">
                <a:spcBef>
                  <a:spcPct val="0"/>
                </a:spcBef>
              </a:pPr>
              <a:r>
                <a:rPr lang="en-US" b="1">
                  <a:solidFill>
                    <a:schemeClr val="bg1"/>
                  </a:solidFill>
                </a:rPr>
                <a:t>WORLDWIDE</a:t>
              </a:r>
            </a:p>
            <a:p>
              <a:pPr lvl="0" algn="ctr" defTabSz="355600">
                <a:spcBef>
                  <a:spcPct val="0"/>
                </a:spcBef>
              </a:pPr>
              <a:r>
                <a:rPr lang="en-US" b="1">
                  <a:solidFill>
                    <a:schemeClr val="bg1"/>
                  </a:solidFill>
                </a:rPr>
                <a:t>CIVILITY </a:t>
              </a:r>
              <a:r>
                <a:rPr lang="en-US" b="1" dirty="0">
                  <a:solidFill>
                    <a:schemeClr val="bg1"/>
                  </a:solidFill>
                </a:rPr>
                <a:t>COUNCIL</a:t>
              </a:r>
              <a:endParaRPr lang="en-US" sz="1600" b="1" kern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8" name="Connector: Elbow 97" descr="Hierarchy lines">
            <a:extLst>
              <a:ext uri="{FF2B5EF4-FFF2-40B4-BE49-F238E27FC236}">
                <a16:creationId xmlns:a16="http://schemas.microsoft.com/office/drawing/2014/main" id="{D13F7E87-4582-40C2-94E3-F6320D996798}"/>
              </a:ext>
            </a:extLst>
          </p:cNvPr>
          <p:cNvCxnSpPr>
            <a:cxnSpLocks/>
            <a:stCxn id="22" idx="2"/>
          </p:cNvCxnSpPr>
          <p:nvPr/>
        </p:nvCxnSpPr>
        <p:spPr>
          <a:xfrm rot="16200000" flipH="1">
            <a:off x="7932678" y="896507"/>
            <a:ext cx="1000644" cy="4674000"/>
          </a:xfrm>
          <a:prstGeom prst="bentConnector3">
            <a:avLst>
              <a:gd name="adj1" fmla="val 86172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 descr="Hierarchy lines">
            <a:extLst>
              <a:ext uri="{FF2B5EF4-FFF2-40B4-BE49-F238E27FC236}">
                <a16:creationId xmlns:a16="http://schemas.microsoft.com/office/drawing/2014/main" id="{0F1C06F4-2481-40A9-A7A8-930B756F30EC}"/>
              </a:ext>
            </a:extLst>
          </p:cNvPr>
          <p:cNvCxnSpPr>
            <a:cxnSpLocks/>
            <a:stCxn id="22" idx="2"/>
          </p:cNvCxnSpPr>
          <p:nvPr/>
        </p:nvCxnSpPr>
        <p:spPr>
          <a:xfrm rot="5400000">
            <a:off x="3258678" y="896507"/>
            <a:ext cx="1000644" cy="4674000"/>
          </a:xfrm>
          <a:prstGeom prst="bentConnector3">
            <a:avLst>
              <a:gd name="adj1" fmla="val 86172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 descr="Hierarchy lines">
            <a:extLst>
              <a:ext uri="{FF2B5EF4-FFF2-40B4-BE49-F238E27FC236}">
                <a16:creationId xmlns:a16="http://schemas.microsoft.com/office/drawing/2014/main" id="{2941C472-2906-48B9-AFCF-945E11AFC270}"/>
              </a:ext>
            </a:extLst>
          </p:cNvPr>
          <p:cNvCxnSpPr>
            <a:cxnSpLocks/>
          </p:cNvCxnSpPr>
          <p:nvPr/>
        </p:nvCxnSpPr>
        <p:spPr>
          <a:xfrm>
            <a:off x="3291600" y="3600450"/>
            <a:ext cx="0" cy="1397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 descr="Hierarchy lines">
            <a:extLst>
              <a:ext uri="{FF2B5EF4-FFF2-40B4-BE49-F238E27FC236}">
                <a16:creationId xmlns:a16="http://schemas.microsoft.com/office/drawing/2014/main" id="{E3DCB0D7-7DCF-451E-AF07-180A1084FA96}"/>
              </a:ext>
            </a:extLst>
          </p:cNvPr>
          <p:cNvCxnSpPr>
            <a:cxnSpLocks/>
          </p:cNvCxnSpPr>
          <p:nvPr/>
        </p:nvCxnSpPr>
        <p:spPr>
          <a:xfrm>
            <a:off x="5161200" y="3600450"/>
            <a:ext cx="0" cy="1397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 descr="Hierarchy lines">
            <a:extLst>
              <a:ext uri="{FF2B5EF4-FFF2-40B4-BE49-F238E27FC236}">
                <a16:creationId xmlns:a16="http://schemas.microsoft.com/office/drawing/2014/main" id="{2BC65502-671D-4CF6-90D6-96E15B4593B0}"/>
              </a:ext>
            </a:extLst>
          </p:cNvPr>
          <p:cNvCxnSpPr>
            <a:cxnSpLocks/>
          </p:cNvCxnSpPr>
          <p:nvPr/>
        </p:nvCxnSpPr>
        <p:spPr>
          <a:xfrm>
            <a:off x="7030800" y="3600450"/>
            <a:ext cx="0" cy="1397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 descr="Hierarchy lines">
            <a:extLst>
              <a:ext uri="{FF2B5EF4-FFF2-40B4-BE49-F238E27FC236}">
                <a16:creationId xmlns:a16="http://schemas.microsoft.com/office/drawing/2014/main" id="{88D688D4-3F2D-4EA8-9BD3-34D2E03882AF}"/>
              </a:ext>
            </a:extLst>
          </p:cNvPr>
          <p:cNvCxnSpPr>
            <a:cxnSpLocks/>
          </p:cNvCxnSpPr>
          <p:nvPr/>
        </p:nvCxnSpPr>
        <p:spPr>
          <a:xfrm>
            <a:off x="8900400" y="3600450"/>
            <a:ext cx="0" cy="1397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E87EEAB-124E-F048-8DAF-0F422E359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600" y="3799516"/>
            <a:ext cx="1778000" cy="863600"/>
          </a:xfrm>
          <a:prstGeom prst="rect">
            <a:avLst/>
          </a:prstGeom>
        </p:spPr>
      </p:pic>
      <p:pic>
        <p:nvPicPr>
          <p:cNvPr id="8" name="Picture 7" descr="A picture containing plate&#10;&#10;Description automatically generated">
            <a:extLst>
              <a:ext uri="{FF2B5EF4-FFF2-40B4-BE49-F238E27FC236}">
                <a16:creationId xmlns:a16="http://schemas.microsoft.com/office/drawing/2014/main" id="{69A2A2C2-8C21-6642-91F9-DB43406B4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22" y="3757142"/>
            <a:ext cx="1229155" cy="1229155"/>
          </a:xfrm>
          <a:prstGeom prst="rect">
            <a:avLst/>
          </a:prstGeom>
        </p:spPr>
      </p:pic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9E3C4C-5B93-DD45-82FB-60A0B6BC0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0279" y="3749800"/>
            <a:ext cx="2154122" cy="778852"/>
          </a:xfrm>
          <a:prstGeom prst="rect">
            <a:avLst/>
          </a:prstGeom>
        </p:spPr>
      </p:pic>
      <p:pic>
        <p:nvPicPr>
          <p:cNvPr id="20" name="Picture 19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61ABDC66-3DB0-8D48-93F8-5E0FA7BC5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092" y="3749800"/>
            <a:ext cx="2226153" cy="6567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EAD901-059E-1D40-B032-2A67B86F904E}"/>
              </a:ext>
            </a:extLst>
          </p:cNvPr>
          <p:cNvSpPr txBox="1"/>
          <p:nvPr/>
        </p:nvSpPr>
        <p:spPr>
          <a:xfrm>
            <a:off x="2402600" y="4986297"/>
            <a:ext cx="857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Urgency of Civility	    Certified Civil	Civility Scorecard	 Masonic Family Civility Project</a:t>
            </a:r>
          </a:p>
        </p:txBody>
      </p:sp>
    </p:spTree>
    <p:extLst>
      <p:ext uri="{BB962C8B-B14F-4D97-AF65-F5344CB8AC3E}">
        <p14:creationId xmlns:p14="http://schemas.microsoft.com/office/powerpoint/2010/main" val="3345947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ntitled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1753" y="1524608"/>
            <a:ext cx="9678020" cy="48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0830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DB12971-1097-5F48-99C6-42FC0AFC4C0C}"/>
              </a:ext>
            </a:extLst>
          </p:cNvPr>
          <p:cNvSpPr txBox="1"/>
          <p:nvPr/>
        </p:nvSpPr>
        <p:spPr>
          <a:xfrm>
            <a:off x="2041139" y="466530"/>
            <a:ext cx="8109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The Masonic Family Civility Project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57724E23-EA6E-F846-B407-069BE88AD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1" y="1380452"/>
            <a:ext cx="10616109" cy="30525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1346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9140" y="4588493"/>
            <a:ext cx="108725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Promoting Masonic values to restore civility in society.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MasonicCivility.org                                    info@MasonicCivility.org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0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DACE32-D980-2D43-8AAA-0B6E9594B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17" y="5668294"/>
            <a:ext cx="1586982" cy="878507"/>
          </a:xfrm>
          <a:prstGeom prst="rect">
            <a:avLst/>
          </a:prstGeom>
        </p:spPr>
      </p:pic>
      <p:pic>
        <p:nvPicPr>
          <p:cNvPr id="1026" name="Picture 2" descr="https://cdn-images-1.medium.com/max/1600/0*731mXd7ijqx2ICst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24" y="4360152"/>
            <a:ext cx="4837178" cy="23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elldoing.org/storage/app/uploads/public/552/4f2/271/5524f227143155184661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4" y="1432437"/>
            <a:ext cx="4705400" cy="26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epeacearchitect.files.wordpress.com/2016/11/angry-couple-back-to-back.jpg?w=6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898" y="1432437"/>
            <a:ext cx="4101921" cy="273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1008AC-A75E-F044-A573-96A68457B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9" y="578498"/>
            <a:ext cx="7620000" cy="22479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EF15E5-0CE2-A042-B8AB-1B5113B398F1}"/>
              </a:ext>
            </a:extLst>
          </p:cNvPr>
          <p:cNvSpPr/>
          <p:nvPr/>
        </p:nvSpPr>
        <p:spPr>
          <a:xfrm>
            <a:off x="3178629" y="2826398"/>
            <a:ext cx="6096000" cy="31239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351E47"/>
                </a:solidFill>
                <a:latin typeface="Helvetica Neue" panose="02000503000000020004" pitchFamily="2" charset="0"/>
                <a:ea typeface="Times New Roman" panose="02020603050405020304" pitchFamily="18" charset="0"/>
              </a:rPr>
              <a:t>The Civility Scorecard was conceived with the idea that providing a software tool to objectively rate the civility attributes of speeches and articles will help promote more civil dialogue.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351E47"/>
                </a:solidFill>
                <a:latin typeface="Helvetica Neue" panose="02000503000000020004" pitchFamily="2" charset="0"/>
                <a:ea typeface="Times New Roman" panose="02020603050405020304" pitchFamily="18" charset="0"/>
              </a:rPr>
              <a:t>The science behind Civility Scorecard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uniqueness of Civility Scorecard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u="sng" dirty="0">
                <a:solidFill>
                  <a:srgbClr val="0563C1"/>
                </a:solidFill>
                <a:latin typeface="Helvetica Neue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https://CivilityScorecard.com</a:t>
            </a:r>
            <a:r>
              <a:rPr lang="en-US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1D93D-FBA2-074E-98F3-50961C81C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60" y="5568042"/>
            <a:ext cx="1977708" cy="10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88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DB12971-1097-5F48-99C6-42FC0AFC4C0C}"/>
              </a:ext>
            </a:extLst>
          </p:cNvPr>
          <p:cNvSpPr txBox="1"/>
          <p:nvPr/>
        </p:nvSpPr>
        <p:spPr>
          <a:xfrm>
            <a:off x="4168323" y="482028"/>
            <a:ext cx="3855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/>
              <a:t>CivilityShop.org</a:t>
            </a:r>
            <a:endParaRPr lang="en-US" sz="44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33BA87-C169-5946-90EA-5760839AA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0677" y="1720754"/>
            <a:ext cx="5330645" cy="2122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198C87-01FB-5645-B8C4-5C33BFE76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443" y="4312425"/>
            <a:ext cx="2971800" cy="147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694EA-2967-CB47-B9E4-EA4E4D329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259" y="4083825"/>
            <a:ext cx="2984500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86C84-2E52-1F42-9FA0-6DEDB5FCA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744" y="3785021"/>
            <a:ext cx="2971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9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FB53D5-2308-B741-825C-B2A2EFEA0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24" y="1417638"/>
            <a:ext cx="8823551" cy="452596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F8EF01-431A-DF44-8B40-F81D98867553}"/>
              </a:ext>
            </a:extLst>
          </p:cNvPr>
          <p:cNvSpPr txBox="1"/>
          <p:nvPr/>
        </p:nvSpPr>
        <p:spPr>
          <a:xfrm>
            <a:off x="417040" y="663585"/>
            <a:ext cx="1135791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May 17-19, 2021 at the George Washington Masonic National Memorial, Alexandria, VA</a:t>
            </a:r>
          </a:p>
          <a:p>
            <a:r>
              <a:rPr lang="en-US" sz="2000" b="1" dirty="0"/>
              <a:t>						</a:t>
            </a:r>
          </a:p>
          <a:p>
            <a:r>
              <a:rPr lang="en-US" sz="2000" b="1" i="1" dirty="0"/>
              <a:t>						</a:t>
            </a:r>
          </a:p>
          <a:p>
            <a:r>
              <a:rPr lang="en-US" sz="2000" b="1" i="1" dirty="0"/>
              <a:t>						 	</a:t>
            </a:r>
            <a:r>
              <a:rPr lang="en-US" sz="2800" b="1" i="1" dirty="0" err="1"/>
              <a:t>CivilityConvening.org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4289235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0A1DC-A85B-0142-81E5-0382F6136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Certified Civil™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27CF9-BBFC-704B-96C5-43AEF6614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9429" y="2140323"/>
            <a:ext cx="3435724" cy="343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07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CIVILITY TOOLBOX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5018" y="1983181"/>
            <a:ext cx="2861955" cy="1236719"/>
            <a:chOff x="665019" y="1983179"/>
            <a:chExt cx="2861954" cy="1236719"/>
          </a:xfrm>
        </p:grpSpPr>
        <p:sp>
          <p:nvSpPr>
            <p:cNvPr id="6" name="TextBox 5"/>
            <p:cNvSpPr txBox="1"/>
            <p:nvPr/>
          </p:nvSpPr>
          <p:spPr>
            <a:xfrm>
              <a:off x="665019" y="2819788"/>
              <a:ext cx="28619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CIVILITY TOOLS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27061" y="2809797"/>
              <a:ext cx="211380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6"/>
            <p:cNvSpPr>
              <a:spLocks noEditPoints="1"/>
            </p:cNvSpPr>
            <p:nvPr/>
          </p:nvSpPr>
          <p:spPr bwMode="auto">
            <a:xfrm flipH="1">
              <a:off x="755074" y="1983179"/>
              <a:ext cx="720574" cy="722442"/>
            </a:xfrm>
            <a:custGeom>
              <a:avLst/>
              <a:gdLst>
                <a:gd name="T0" fmla="*/ 25781 w 25781"/>
                <a:gd name="T1" fmla="*/ 0 h 25781"/>
                <a:gd name="T2" fmla="*/ 0 w 25781"/>
                <a:gd name="T3" fmla="*/ 25781 h 25781"/>
                <a:gd name="T4" fmla="*/ 17187 w 25781"/>
                <a:gd name="T5" fmla="*/ 10000 h 25781"/>
                <a:gd name="T6" fmla="*/ 17851 w 25781"/>
                <a:gd name="T7" fmla="*/ 9336 h 25781"/>
                <a:gd name="T8" fmla="*/ 19062 w 25781"/>
                <a:gd name="T9" fmla="*/ 11172 h 25781"/>
                <a:gd name="T10" fmla="*/ 18359 w 25781"/>
                <a:gd name="T11" fmla="*/ 11172 h 25781"/>
                <a:gd name="T12" fmla="*/ 16250 w 25781"/>
                <a:gd name="T13" fmla="*/ 10938 h 25781"/>
                <a:gd name="T14" fmla="*/ 15586 w 25781"/>
                <a:gd name="T15" fmla="*/ 11602 h 25781"/>
                <a:gd name="T16" fmla="*/ 18086 w 25781"/>
                <a:gd name="T17" fmla="*/ 13906 h 25781"/>
                <a:gd name="T18" fmla="*/ 18398 w 25781"/>
                <a:gd name="T19" fmla="*/ 13086 h 25781"/>
                <a:gd name="T20" fmla="*/ 14023 w 25781"/>
                <a:gd name="T21" fmla="*/ 13203 h 25781"/>
                <a:gd name="T22" fmla="*/ 14648 w 25781"/>
                <a:gd name="T23" fmla="*/ 12539 h 25781"/>
                <a:gd name="T24" fmla="*/ 15820 w 25781"/>
                <a:gd name="T25" fmla="*/ 14375 h 25781"/>
                <a:gd name="T26" fmla="*/ 15156 w 25781"/>
                <a:gd name="T27" fmla="*/ 14375 h 25781"/>
                <a:gd name="T28" fmla="*/ 12422 w 25781"/>
                <a:gd name="T29" fmla="*/ 14805 h 25781"/>
                <a:gd name="T30" fmla="*/ 13047 w 25781"/>
                <a:gd name="T31" fmla="*/ 14141 h 25781"/>
                <a:gd name="T32" fmla="*/ 14219 w 25781"/>
                <a:gd name="T33" fmla="*/ 15977 h 25781"/>
                <a:gd name="T34" fmla="*/ 13554 w 25781"/>
                <a:gd name="T35" fmla="*/ 15977 h 25781"/>
                <a:gd name="T36" fmla="*/ 11445 w 25781"/>
                <a:gd name="T37" fmla="*/ 15742 h 25781"/>
                <a:gd name="T38" fmla="*/ 10820 w 25781"/>
                <a:gd name="T39" fmla="*/ 16406 h 25781"/>
                <a:gd name="T40" fmla="*/ 13281 w 25781"/>
                <a:gd name="T41" fmla="*/ 18711 h 25781"/>
                <a:gd name="T42" fmla="*/ 13594 w 25781"/>
                <a:gd name="T43" fmla="*/ 17891 h 25781"/>
                <a:gd name="T44" fmla="*/ 8789 w 25781"/>
                <a:gd name="T45" fmla="*/ 23399 h 25781"/>
                <a:gd name="T46" fmla="*/ 8125 w 25781"/>
                <a:gd name="T47" fmla="*/ 23399 h 25781"/>
                <a:gd name="T48" fmla="*/ 5820 w 25781"/>
                <a:gd name="T49" fmla="*/ 20899 h 25781"/>
                <a:gd name="T50" fmla="*/ 6640 w 25781"/>
                <a:gd name="T51" fmla="*/ 20586 h 25781"/>
                <a:gd name="T52" fmla="*/ 8789 w 25781"/>
                <a:gd name="T53" fmla="*/ 23399 h 25781"/>
                <a:gd name="T54" fmla="*/ 9082 w 25781"/>
                <a:gd name="T55" fmla="*/ 20899 h 25781"/>
                <a:gd name="T56" fmla="*/ 7578 w 25781"/>
                <a:gd name="T57" fmla="*/ 19609 h 25781"/>
                <a:gd name="T58" fmla="*/ 7617 w 25781"/>
                <a:gd name="T59" fmla="*/ 18984 h 25781"/>
                <a:gd name="T60" fmla="*/ 9414 w 25781"/>
                <a:gd name="T61" fmla="*/ 20117 h 25781"/>
                <a:gd name="T62" fmla="*/ 11015 w 25781"/>
                <a:gd name="T63" fmla="*/ 19180 h 25781"/>
                <a:gd name="T64" fmla="*/ 10351 w 25781"/>
                <a:gd name="T65" fmla="*/ 19180 h 25781"/>
                <a:gd name="T66" fmla="*/ 9023 w 25781"/>
                <a:gd name="T67" fmla="*/ 17695 h 25781"/>
                <a:gd name="T68" fmla="*/ 9844 w 25781"/>
                <a:gd name="T69" fmla="*/ 17344 h 25781"/>
                <a:gd name="T70" fmla="*/ 11015 w 25781"/>
                <a:gd name="T71" fmla="*/ 19180 h 25781"/>
                <a:gd name="T72" fmla="*/ 20781 w 25781"/>
                <a:gd name="T73" fmla="*/ 12109 h 25781"/>
                <a:gd name="T74" fmla="*/ 20781 w 25781"/>
                <a:gd name="T75" fmla="*/ 20781 h 25781"/>
                <a:gd name="T76" fmla="*/ 20293 w 25781"/>
                <a:gd name="T77" fmla="*/ 9688 h 25781"/>
                <a:gd name="T78" fmla="*/ 18789 w 25781"/>
                <a:gd name="T79" fmla="*/ 8438 h 25781"/>
                <a:gd name="T80" fmla="*/ 18789 w 25781"/>
                <a:gd name="T81" fmla="*/ 7734 h 25781"/>
                <a:gd name="T82" fmla="*/ 20664 w 25781"/>
                <a:gd name="T83" fmla="*/ 8906 h 25781"/>
                <a:gd name="T84" fmla="*/ 23203 w 25781"/>
                <a:gd name="T85" fmla="*/ 8945 h 25781"/>
                <a:gd name="T86" fmla="*/ 23203 w 25781"/>
                <a:gd name="T87" fmla="*/ 8281 h 25781"/>
                <a:gd name="T88" fmla="*/ 20742 w 25781"/>
                <a:gd name="T89" fmla="*/ 5977 h 25781"/>
                <a:gd name="T90" fmla="*/ 20234 w 25781"/>
                <a:gd name="T91" fmla="*/ 6484 h 25781"/>
                <a:gd name="T92" fmla="*/ 22578 w 25781"/>
                <a:gd name="T93" fmla="*/ 8945 h 25781"/>
                <a:gd name="T94" fmla="*/ 23203 w 25781"/>
                <a:gd name="T95" fmla="*/ 8945 h 25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781" h="25781">
                  <a:moveTo>
                    <a:pt x="5117" y="20664"/>
                  </a:moveTo>
                  <a:lnTo>
                    <a:pt x="25781" y="0"/>
                  </a:lnTo>
                  <a:lnTo>
                    <a:pt x="25781" y="25781"/>
                  </a:lnTo>
                  <a:lnTo>
                    <a:pt x="0" y="25781"/>
                  </a:lnTo>
                  <a:lnTo>
                    <a:pt x="5117" y="20664"/>
                  </a:lnTo>
                  <a:close/>
                  <a:moveTo>
                    <a:pt x="17187" y="10000"/>
                  </a:moveTo>
                  <a:cubicBezTo>
                    <a:pt x="16979" y="9766"/>
                    <a:pt x="16985" y="9544"/>
                    <a:pt x="17207" y="9336"/>
                  </a:cubicBezTo>
                  <a:cubicBezTo>
                    <a:pt x="17428" y="9128"/>
                    <a:pt x="17643" y="9128"/>
                    <a:pt x="17851" y="9336"/>
                  </a:cubicBezTo>
                  <a:lnTo>
                    <a:pt x="19023" y="10508"/>
                  </a:lnTo>
                  <a:cubicBezTo>
                    <a:pt x="19258" y="10716"/>
                    <a:pt x="19271" y="10938"/>
                    <a:pt x="19062" y="11172"/>
                  </a:cubicBezTo>
                  <a:cubicBezTo>
                    <a:pt x="18958" y="11250"/>
                    <a:pt x="18834" y="11289"/>
                    <a:pt x="18691" y="11289"/>
                  </a:cubicBezTo>
                  <a:cubicBezTo>
                    <a:pt x="18548" y="11289"/>
                    <a:pt x="18437" y="11250"/>
                    <a:pt x="18359" y="11172"/>
                  </a:cubicBezTo>
                  <a:lnTo>
                    <a:pt x="17187" y="10000"/>
                  </a:lnTo>
                  <a:close/>
                  <a:moveTo>
                    <a:pt x="16250" y="10938"/>
                  </a:moveTo>
                  <a:cubicBezTo>
                    <a:pt x="16041" y="10729"/>
                    <a:pt x="15820" y="10729"/>
                    <a:pt x="15586" y="10938"/>
                  </a:cubicBezTo>
                  <a:cubicBezTo>
                    <a:pt x="15351" y="11146"/>
                    <a:pt x="15351" y="11367"/>
                    <a:pt x="15586" y="11602"/>
                  </a:cubicBezTo>
                  <a:lnTo>
                    <a:pt x="17773" y="13789"/>
                  </a:lnTo>
                  <a:cubicBezTo>
                    <a:pt x="17851" y="13867"/>
                    <a:pt x="17956" y="13906"/>
                    <a:pt x="18086" y="13906"/>
                  </a:cubicBezTo>
                  <a:cubicBezTo>
                    <a:pt x="18216" y="13906"/>
                    <a:pt x="18320" y="13854"/>
                    <a:pt x="18398" y="13750"/>
                  </a:cubicBezTo>
                  <a:cubicBezTo>
                    <a:pt x="18633" y="13542"/>
                    <a:pt x="18633" y="13320"/>
                    <a:pt x="18398" y="13086"/>
                  </a:cubicBezTo>
                  <a:lnTo>
                    <a:pt x="16250" y="10938"/>
                  </a:lnTo>
                  <a:close/>
                  <a:moveTo>
                    <a:pt x="14023" y="13203"/>
                  </a:moveTo>
                  <a:cubicBezTo>
                    <a:pt x="13763" y="12969"/>
                    <a:pt x="13750" y="12748"/>
                    <a:pt x="13984" y="12539"/>
                  </a:cubicBezTo>
                  <a:cubicBezTo>
                    <a:pt x="14219" y="12331"/>
                    <a:pt x="14440" y="12331"/>
                    <a:pt x="14648" y="12539"/>
                  </a:cubicBezTo>
                  <a:lnTo>
                    <a:pt x="15820" y="13711"/>
                  </a:lnTo>
                  <a:cubicBezTo>
                    <a:pt x="16054" y="13919"/>
                    <a:pt x="16054" y="14141"/>
                    <a:pt x="15820" y="14375"/>
                  </a:cubicBezTo>
                  <a:cubicBezTo>
                    <a:pt x="15742" y="14453"/>
                    <a:pt x="15631" y="14492"/>
                    <a:pt x="15488" y="14492"/>
                  </a:cubicBezTo>
                  <a:cubicBezTo>
                    <a:pt x="15345" y="14492"/>
                    <a:pt x="15234" y="14453"/>
                    <a:pt x="15156" y="14375"/>
                  </a:cubicBezTo>
                  <a:lnTo>
                    <a:pt x="14023" y="13203"/>
                  </a:lnTo>
                  <a:close/>
                  <a:moveTo>
                    <a:pt x="12422" y="14805"/>
                  </a:moveTo>
                  <a:cubicBezTo>
                    <a:pt x="12161" y="14570"/>
                    <a:pt x="12148" y="14349"/>
                    <a:pt x="12383" y="14141"/>
                  </a:cubicBezTo>
                  <a:cubicBezTo>
                    <a:pt x="12617" y="13932"/>
                    <a:pt x="12838" y="13932"/>
                    <a:pt x="13047" y="14141"/>
                  </a:cubicBezTo>
                  <a:lnTo>
                    <a:pt x="14219" y="15313"/>
                  </a:lnTo>
                  <a:cubicBezTo>
                    <a:pt x="14453" y="15547"/>
                    <a:pt x="14453" y="15768"/>
                    <a:pt x="14219" y="15977"/>
                  </a:cubicBezTo>
                  <a:cubicBezTo>
                    <a:pt x="14140" y="16055"/>
                    <a:pt x="14030" y="16094"/>
                    <a:pt x="13887" y="16094"/>
                  </a:cubicBezTo>
                  <a:cubicBezTo>
                    <a:pt x="13743" y="16094"/>
                    <a:pt x="13633" y="16055"/>
                    <a:pt x="13554" y="15977"/>
                  </a:cubicBezTo>
                  <a:lnTo>
                    <a:pt x="12422" y="14805"/>
                  </a:lnTo>
                  <a:close/>
                  <a:moveTo>
                    <a:pt x="11445" y="15742"/>
                  </a:moveTo>
                  <a:cubicBezTo>
                    <a:pt x="11237" y="15534"/>
                    <a:pt x="11015" y="15540"/>
                    <a:pt x="10781" y="15762"/>
                  </a:cubicBezTo>
                  <a:cubicBezTo>
                    <a:pt x="10547" y="15983"/>
                    <a:pt x="10560" y="16198"/>
                    <a:pt x="10820" y="16406"/>
                  </a:cubicBezTo>
                  <a:lnTo>
                    <a:pt x="12929" y="18594"/>
                  </a:lnTo>
                  <a:cubicBezTo>
                    <a:pt x="13034" y="18672"/>
                    <a:pt x="13151" y="18711"/>
                    <a:pt x="13281" y="18711"/>
                  </a:cubicBezTo>
                  <a:cubicBezTo>
                    <a:pt x="13411" y="18711"/>
                    <a:pt x="13515" y="18672"/>
                    <a:pt x="13594" y="18594"/>
                  </a:cubicBezTo>
                  <a:cubicBezTo>
                    <a:pt x="13802" y="18359"/>
                    <a:pt x="13802" y="18125"/>
                    <a:pt x="13594" y="17891"/>
                  </a:cubicBezTo>
                  <a:lnTo>
                    <a:pt x="11445" y="15742"/>
                  </a:lnTo>
                  <a:close/>
                  <a:moveTo>
                    <a:pt x="8789" y="23399"/>
                  </a:moveTo>
                  <a:cubicBezTo>
                    <a:pt x="8685" y="23477"/>
                    <a:pt x="8574" y="23516"/>
                    <a:pt x="8457" y="23516"/>
                  </a:cubicBezTo>
                  <a:cubicBezTo>
                    <a:pt x="8340" y="23516"/>
                    <a:pt x="8229" y="23477"/>
                    <a:pt x="8125" y="23399"/>
                  </a:cubicBezTo>
                  <a:lnTo>
                    <a:pt x="5976" y="21211"/>
                  </a:lnTo>
                  <a:cubicBezTo>
                    <a:pt x="5872" y="21107"/>
                    <a:pt x="5820" y="21003"/>
                    <a:pt x="5820" y="20899"/>
                  </a:cubicBezTo>
                  <a:cubicBezTo>
                    <a:pt x="5820" y="20794"/>
                    <a:pt x="5872" y="20677"/>
                    <a:pt x="5976" y="20547"/>
                  </a:cubicBezTo>
                  <a:cubicBezTo>
                    <a:pt x="6211" y="20339"/>
                    <a:pt x="6432" y="20352"/>
                    <a:pt x="6640" y="20586"/>
                  </a:cubicBezTo>
                  <a:lnTo>
                    <a:pt x="8789" y="22695"/>
                  </a:lnTo>
                  <a:cubicBezTo>
                    <a:pt x="8997" y="22956"/>
                    <a:pt x="8997" y="23190"/>
                    <a:pt x="8789" y="23399"/>
                  </a:cubicBezTo>
                  <a:close/>
                  <a:moveTo>
                    <a:pt x="9414" y="20781"/>
                  </a:moveTo>
                  <a:cubicBezTo>
                    <a:pt x="9336" y="20859"/>
                    <a:pt x="9225" y="20899"/>
                    <a:pt x="9082" y="20899"/>
                  </a:cubicBezTo>
                  <a:cubicBezTo>
                    <a:pt x="8939" y="20899"/>
                    <a:pt x="8828" y="20859"/>
                    <a:pt x="8750" y="20781"/>
                  </a:cubicBezTo>
                  <a:lnTo>
                    <a:pt x="7578" y="19609"/>
                  </a:lnTo>
                  <a:cubicBezTo>
                    <a:pt x="7474" y="19505"/>
                    <a:pt x="7422" y="19401"/>
                    <a:pt x="7422" y="19297"/>
                  </a:cubicBezTo>
                  <a:cubicBezTo>
                    <a:pt x="7422" y="19193"/>
                    <a:pt x="7487" y="19089"/>
                    <a:pt x="7617" y="18984"/>
                  </a:cubicBezTo>
                  <a:cubicBezTo>
                    <a:pt x="7825" y="18750"/>
                    <a:pt x="8034" y="18737"/>
                    <a:pt x="8242" y="18945"/>
                  </a:cubicBezTo>
                  <a:lnTo>
                    <a:pt x="9414" y="20117"/>
                  </a:lnTo>
                  <a:cubicBezTo>
                    <a:pt x="9622" y="20352"/>
                    <a:pt x="9622" y="20573"/>
                    <a:pt x="9414" y="20781"/>
                  </a:cubicBezTo>
                  <a:close/>
                  <a:moveTo>
                    <a:pt x="11015" y="19180"/>
                  </a:moveTo>
                  <a:cubicBezTo>
                    <a:pt x="10937" y="19258"/>
                    <a:pt x="10827" y="19297"/>
                    <a:pt x="10683" y="19297"/>
                  </a:cubicBezTo>
                  <a:cubicBezTo>
                    <a:pt x="10540" y="19297"/>
                    <a:pt x="10429" y="19258"/>
                    <a:pt x="10351" y="19180"/>
                  </a:cubicBezTo>
                  <a:lnTo>
                    <a:pt x="9219" y="18008"/>
                  </a:lnTo>
                  <a:cubicBezTo>
                    <a:pt x="9088" y="17904"/>
                    <a:pt x="9023" y="17800"/>
                    <a:pt x="9023" y="17695"/>
                  </a:cubicBezTo>
                  <a:cubicBezTo>
                    <a:pt x="9023" y="17591"/>
                    <a:pt x="9075" y="17474"/>
                    <a:pt x="9179" y="17344"/>
                  </a:cubicBezTo>
                  <a:cubicBezTo>
                    <a:pt x="9414" y="17136"/>
                    <a:pt x="9635" y="17136"/>
                    <a:pt x="9844" y="17344"/>
                  </a:cubicBezTo>
                  <a:lnTo>
                    <a:pt x="11015" y="18516"/>
                  </a:lnTo>
                  <a:cubicBezTo>
                    <a:pt x="11224" y="18750"/>
                    <a:pt x="11224" y="18971"/>
                    <a:pt x="11015" y="19180"/>
                  </a:cubicBezTo>
                  <a:close/>
                  <a:moveTo>
                    <a:pt x="20781" y="20781"/>
                  </a:moveTo>
                  <a:lnTo>
                    <a:pt x="20781" y="12109"/>
                  </a:lnTo>
                  <a:lnTo>
                    <a:pt x="12070" y="20781"/>
                  </a:lnTo>
                  <a:lnTo>
                    <a:pt x="20781" y="20781"/>
                  </a:lnTo>
                  <a:close/>
                  <a:moveTo>
                    <a:pt x="20664" y="9570"/>
                  </a:moveTo>
                  <a:cubicBezTo>
                    <a:pt x="20560" y="9649"/>
                    <a:pt x="20436" y="9688"/>
                    <a:pt x="20293" y="9688"/>
                  </a:cubicBezTo>
                  <a:cubicBezTo>
                    <a:pt x="20150" y="9688"/>
                    <a:pt x="20039" y="9649"/>
                    <a:pt x="19961" y="9570"/>
                  </a:cubicBezTo>
                  <a:lnTo>
                    <a:pt x="18789" y="8438"/>
                  </a:lnTo>
                  <a:cubicBezTo>
                    <a:pt x="18685" y="8333"/>
                    <a:pt x="18633" y="8216"/>
                    <a:pt x="18633" y="8086"/>
                  </a:cubicBezTo>
                  <a:cubicBezTo>
                    <a:pt x="18633" y="7982"/>
                    <a:pt x="18685" y="7865"/>
                    <a:pt x="18789" y="7734"/>
                  </a:cubicBezTo>
                  <a:cubicBezTo>
                    <a:pt x="19023" y="7526"/>
                    <a:pt x="19245" y="7526"/>
                    <a:pt x="19453" y="7734"/>
                  </a:cubicBezTo>
                  <a:lnTo>
                    <a:pt x="20664" y="8906"/>
                  </a:lnTo>
                  <a:cubicBezTo>
                    <a:pt x="20872" y="9115"/>
                    <a:pt x="20872" y="9336"/>
                    <a:pt x="20664" y="9570"/>
                  </a:cubicBezTo>
                  <a:close/>
                  <a:moveTo>
                    <a:pt x="23203" y="8945"/>
                  </a:moveTo>
                  <a:cubicBezTo>
                    <a:pt x="23333" y="8841"/>
                    <a:pt x="23398" y="8737"/>
                    <a:pt x="23398" y="8633"/>
                  </a:cubicBezTo>
                  <a:cubicBezTo>
                    <a:pt x="23398" y="8529"/>
                    <a:pt x="23333" y="8412"/>
                    <a:pt x="23203" y="8281"/>
                  </a:cubicBezTo>
                  <a:lnTo>
                    <a:pt x="21094" y="6133"/>
                  </a:lnTo>
                  <a:cubicBezTo>
                    <a:pt x="20963" y="6029"/>
                    <a:pt x="20846" y="5977"/>
                    <a:pt x="20742" y="5977"/>
                  </a:cubicBezTo>
                  <a:cubicBezTo>
                    <a:pt x="20638" y="5977"/>
                    <a:pt x="20527" y="6029"/>
                    <a:pt x="20410" y="6133"/>
                  </a:cubicBezTo>
                  <a:cubicBezTo>
                    <a:pt x="20293" y="6237"/>
                    <a:pt x="20234" y="6354"/>
                    <a:pt x="20234" y="6484"/>
                  </a:cubicBezTo>
                  <a:cubicBezTo>
                    <a:pt x="20234" y="6589"/>
                    <a:pt x="20286" y="6693"/>
                    <a:pt x="20390" y="6797"/>
                  </a:cubicBezTo>
                  <a:lnTo>
                    <a:pt x="22578" y="8945"/>
                  </a:lnTo>
                  <a:cubicBezTo>
                    <a:pt x="22656" y="9050"/>
                    <a:pt x="22760" y="9102"/>
                    <a:pt x="22890" y="9102"/>
                  </a:cubicBezTo>
                  <a:cubicBezTo>
                    <a:pt x="23021" y="9102"/>
                    <a:pt x="23125" y="9050"/>
                    <a:pt x="23203" y="8945"/>
                  </a:cubicBezTo>
                  <a:close/>
                </a:path>
              </a:pathLst>
            </a:custGeom>
            <a:noFill/>
            <a:ln w="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70933" y="3229890"/>
            <a:ext cx="69257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Resources for individuals, families, lodges, workplaces, communities and government.</a:t>
            </a:r>
          </a:p>
          <a:p>
            <a:endParaRPr lang="en-US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en-US" b="1" dirty="0">
                <a:solidFill>
                  <a:srgbClr val="8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AVAILABLE TO ALL MASONS IN NORTH AMERICA</a:t>
            </a:r>
          </a:p>
          <a:p>
            <a:endParaRPr lang="en-US" b="1" dirty="0">
              <a:solidFill>
                <a:srgbClr val="8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en-US" b="1" dirty="0">
                <a:solidFill>
                  <a:srgbClr val="8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http://</a:t>
            </a:r>
            <a:r>
              <a:rPr lang="en-US" b="1" dirty="0" err="1">
                <a:solidFill>
                  <a:srgbClr val="8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www.CivilityCenter.org</a:t>
            </a:r>
            <a:endParaRPr lang="en-US" b="1" dirty="0">
              <a:solidFill>
                <a:srgbClr val="8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25" y="2149475"/>
            <a:ext cx="2590800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820" y="5704855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7142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682" y="-275619"/>
            <a:ext cx="5360550" cy="693718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66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09600" y="289499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THE 3 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09FDBE-D2C8-FC4F-A8F3-529F22008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02" y="5287688"/>
            <a:ext cx="2150340" cy="1182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3C5600-4D52-D14A-9CE3-C0D1F045E855}"/>
              </a:ext>
            </a:extLst>
          </p:cNvPr>
          <p:cNvSpPr txBox="1"/>
          <p:nvPr/>
        </p:nvSpPr>
        <p:spPr>
          <a:xfrm>
            <a:off x="5704370" y="3186808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Deliberation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06D56-3DDC-1342-8345-9E44DDA0F78F}"/>
              </a:ext>
            </a:extLst>
          </p:cNvPr>
          <p:cNvSpPr txBox="1"/>
          <p:nvPr/>
        </p:nvSpPr>
        <p:spPr>
          <a:xfrm>
            <a:off x="2430006" y="1809831"/>
            <a:ext cx="339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Debate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4678F-A153-DC41-B613-7C47BAE229C4}"/>
              </a:ext>
            </a:extLst>
          </p:cNvPr>
          <p:cNvSpPr txBox="1"/>
          <p:nvPr/>
        </p:nvSpPr>
        <p:spPr>
          <a:xfrm>
            <a:off x="4367369" y="4625969"/>
            <a:ext cx="2779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Dialogue    </a:t>
            </a:r>
          </a:p>
          <a:p>
            <a:endParaRPr lang="en-US" sz="4000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ABD62A-062B-FB4D-8458-07B85D7F3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595" y="4340284"/>
            <a:ext cx="1422400" cy="1422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A01F88-92EA-F546-8534-1D2ED30BE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3102" y="2907624"/>
            <a:ext cx="1587500" cy="127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B7A89C-847D-F64E-B21A-0CA824348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335" y="1747647"/>
            <a:ext cx="203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12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838200" y="188700"/>
            <a:ext cx="10515600" cy="92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CIVIL DIALOGUE</a:t>
            </a:r>
          </a:p>
        </p:txBody>
      </p:sp>
      <p:pic>
        <p:nvPicPr>
          <p:cNvPr id="397" name="Shape 39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6051" b="16050"/>
          <a:stretch/>
        </p:blipFill>
        <p:spPr>
          <a:xfrm>
            <a:off x="838200" y="1253400"/>
            <a:ext cx="10515600" cy="435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551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035" y="673653"/>
            <a:ext cx="5169359" cy="4638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5369719"/>
            <a:ext cx="2365375" cy="1182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9BB90-BC33-8042-A938-E9E2A5278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517" y="5369719"/>
            <a:ext cx="2150340" cy="1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33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A2E0-8F8B-4622-9D02-77F9A7B76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Dialogue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DC580-950B-4621-854C-B0356A1F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7" y="1600201"/>
            <a:ext cx="11895666" cy="4525963"/>
          </a:xfrm>
        </p:spPr>
        <p:txBody>
          <a:bodyPr>
            <a:normAutofit/>
          </a:bodyPr>
          <a:lstStyle/>
          <a:p>
            <a:r>
              <a:rPr lang="en-US" sz="2800" dirty="0"/>
              <a:t>Five participants (volunteers from audience)</a:t>
            </a:r>
          </a:p>
          <a:p>
            <a:r>
              <a:rPr lang="en-US" sz="2800" dirty="0"/>
              <a:t>Reflect positions on stated topic from “Agree Strongly” to “Disagree Strongly”</a:t>
            </a:r>
          </a:p>
          <a:p>
            <a:r>
              <a:rPr lang="en-US" sz="2800" dirty="0"/>
              <a:t>Facilitator sets tone and announces topic, emphasizing that this is not a debate but rather a discussion—there are no “winners” or “losers”</a:t>
            </a:r>
          </a:p>
          <a:p>
            <a:r>
              <a:rPr lang="en-US" sz="2800" dirty="0"/>
              <a:t>Each participant gets 2 </a:t>
            </a:r>
            <a:r>
              <a:rPr lang="mr-IN" sz="2800" dirty="0"/>
              <a:t>–</a:t>
            </a:r>
            <a:r>
              <a:rPr lang="en-US" sz="2800" dirty="0"/>
              <a:t> 3 minutes to express his position</a:t>
            </a:r>
          </a:p>
          <a:p>
            <a:r>
              <a:rPr lang="en-US" sz="2800" dirty="0"/>
              <a:t>Ground rules: no cross-discussion, no finger pointing, active listening </a:t>
            </a:r>
          </a:p>
          <a:p>
            <a:r>
              <a:rPr lang="en-US" sz="2800" dirty="0"/>
              <a:t>“Information Source” present with computer to authenticate claims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092" y="5686910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06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2646" y="3712724"/>
            <a:ext cx="5842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89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MASONIC FAMILY CIVILITY PROJECT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030" y="4317264"/>
            <a:ext cx="4893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 2014, Masonic leaders across North America joined forces to address the need for a more civil society.  Much progress has been made!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88342" y="2115538"/>
            <a:ext cx="3473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“The journey begins with each of us.”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54080" y="315462"/>
            <a:ext cx="2510388" cy="2510388"/>
            <a:chOff x="4682839" y="315462"/>
            <a:chExt cx="2510388" cy="2510388"/>
          </a:xfrm>
        </p:grpSpPr>
        <p:sp>
          <p:nvSpPr>
            <p:cNvPr id="7" name="Oval 6"/>
            <p:cNvSpPr/>
            <p:nvPr/>
          </p:nvSpPr>
          <p:spPr>
            <a:xfrm>
              <a:off x="4682839" y="315462"/>
              <a:ext cx="2510388" cy="251038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GL logo 2014-2015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3" t="8029" r="13267" b="10219"/>
            <a:stretch/>
          </p:blipFill>
          <p:spPr>
            <a:xfrm>
              <a:off x="5207782" y="574278"/>
              <a:ext cx="1460501" cy="2044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0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CIVIL DIALOGUE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2195404"/>
            <a:ext cx="111122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/>
              <a:t>It is appropriate for the Grand Lodge of _____ to exert pressure on other Grand Lodges that ban gay members.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94CE2-8BF3-D64C-B075-545CB8DBD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545" y="5463972"/>
            <a:ext cx="2150340" cy="1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647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CIVIL DIALOGUE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2195404"/>
            <a:ext cx="111122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/>
              <a:t>It would be appropriate for Freemasonry to sponsor a youth order</a:t>
            </a:r>
          </a:p>
          <a:p>
            <a:pPr algn="ctr"/>
            <a:r>
              <a:rPr lang="en-US" sz="4400" b="1" i="1" dirty="0"/>
              <a:t>that is open to people of all genders.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94CE2-8BF3-D64C-B075-545CB8DBD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545" y="5463972"/>
            <a:ext cx="2150340" cy="1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9305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MASONIC YOUTH ORDERS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26257" y="4443254"/>
            <a:ext cx="1822862" cy="610799"/>
            <a:chOff x="1531669" y="4366421"/>
            <a:chExt cx="1822862" cy="610799"/>
          </a:xfrm>
        </p:grpSpPr>
        <p:sp>
          <p:nvSpPr>
            <p:cNvPr id="26" name="TextBox 25"/>
            <p:cNvSpPr txBox="1"/>
            <p:nvPr/>
          </p:nvSpPr>
          <p:spPr>
            <a:xfrm>
              <a:off x="1534639" y="4366421"/>
              <a:ext cx="18169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C89F"/>
                  </a:solidFill>
                  <a:latin typeface="Bebas" pitchFamily="2" charset="0"/>
                  <a:ea typeface="Roboto Black" panose="02000000000000000000" pitchFamily="2" charset="0"/>
                </a:rPr>
                <a:t>DeMolay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531669" y="4977220"/>
              <a:ext cx="1822862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039113" y="4511829"/>
            <a:ext cx="2279455" cy="632513"/>
            <a:chOff x="4896045" y="4485040"/>
            <a:chExt cx="2279455" cy="632513"/>
          </a:xfrm>
        </p:grpSpPr>
        <p:sp>
          <p:nvSpPr>
            <p:cNvPr id="29" name="TextBox 28"/>
            <p:cNvSpPr txBox="1"/>
            <p:nvPr/>
          </p:nvSpPr>
          <p:spPr>
            <a:xfrm>
              <a:off x="4896045" y="4485040"/>
              <a:ext cx="2279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C89F"/>
                  </a:solidFill>
                  <a:latin typeface="Bebas" pitchFamily="2" charset="0"/>
                  <a:ea typeface="Roboto Black" panose="02000000000000000000" pitchFamily="2" charset="0"/>
                </a:rPr>
                <a:t>Job’s Daughters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003664" y="4794388"/>
              <a:ext cx="18466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500" dirty="0">
                <a:solidFill>
                  <a:srgbClr val="00C89F"/>
                </a:solidFill>
                <a:latin typeface="The Great Escape" panose="02000503000000020003" pitchFamily="2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184569" y="5056595"/>
              <a:ext cx="1822862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8699363" y="4421211"/>
            <a:ext cx="2682875" cy="674299"/>
            <a:chOff x="8034338" y="4366421"/>
            <a:chExt cx="2682875" cy="674299"/>
          </a:xfrm>
        </p:grpSpPr>
        <p:sp>
          <p:nvSpPr>
            <p:cNvPr id="43" name="TextBox 42"/>
            <p:cNvSpPr txBox="1"/>
            <p:nvPr/>
          </p:nvSpPr>
          <p:spPr>
            <a:xfrm>
              <a:off x="8034338" y="4366421"/>
              <a:ext cx="268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C89F"/>
                  </a:solidFill>
                  <a:latin typeface="Bebas" pitchFamily="2" charset="0"/>
                  <a:ea typeface="Roboto Black" panose="02000000000000000000" pitchFamily="2" charset="0"/>
                </a:rPr>
                <a:t>Rainbow for Girls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8464344" y="5040720"/>
              <a:ext cx="1822862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C3EE04-AE02-EE4B-9865-3B7EE40C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15" y="2724538"/>
            <a:ext cx="3855960" cy="1241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B1FDDB-1EF3-1942-8F88-22778A658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670" y="2461421"/>
            <a:ext cx="387350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B6AB66-C9D7-4348-AC24-1B5812F3D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203" y="2269506"/>
            <a:ext cx="3083197" cy="17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65897"/>
      </p:ext>
    </p:extLst>
  </p:cSld>
  <p:clrMapOvr>
    <a:masterClrMapping/>
  </p:clrMapOvr>
  <p:transition spd="slow">
    <p:pull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2567-EB85-E343-B457-AA23D33FC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YBYA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C7BFA-605F-764E-8313-C483DB866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95513"/>
            <a:ext cx="10972800" cy="45259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Yes, </a:t>
            </a:r>
            <a:r>
              <a:rPr lang="en-US" sz="4800" b="1" i="1" dirty="0"/>
              <a:t>but</a:t>
            </a:r>
            <a:r>
              <a:rPr lang="en-US" sz="4800" b="1" dirty="0"/>
              <a:t>….</a:t>
            </a:r>
          </a:p>
          <a:p>
            <a:pPr algn="ctr"/>
            <a:endParaRPr lang="en-US" sz="4800" b="1" dirty="0"/>
          </a:p>
          <a:p>
            <a:pPr algn="ctr"/>
            <a:r>
              <a:rPr lang="en-US" sz="4800" b="1" dirty="0"/>
              <a:t>Yes, </a:t>
            </a:r>
            <a:r>
              <a:rPr lang="en-US" sz="4800" b="1" i="1" dirty="0"/>
              <a:t>and</a:t>
            </a:r>
            <a:r>
              <a:rPr lang="en-US" sz="4800" b="1" dirty="0"/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9D734-BBAA-B442-B67F-12C8FEF77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545" y="5463972"/>
            <a:ext cx="2150340" cy="1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9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GROUND RULES OF CIVILITY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/>
          </p:nvPr>
        </p:nvSpPr>
        <p:spPr>
          <a:xfrm>
            <a:off x="609600" y="0"/>
            <a:ext cx="10972800" cy="6815274"/>
          </a:xfrm>
        </p:spPr>
        <p:txBody>
          <a:bodyPr>
            <a:normAutofit/>
          </a:bodyPr>
          <a:lstStyle/>
          <a:p>
            <a:endParaRPr lang="en-US" sz="2000" b="1" dirty="0"/>
          </a:p>
          <a:p>
            <a:r>
              <a:rPr lang="en-US" sz="2000" b="1" dirty="0"/>
              <a:t>Be passionate without being hostile.</a:t>
            </a:r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Focus on how the statement makes you feel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/>
              <a:t>Participants should use truthful speech that does not attack others.</a:t>
            </a:r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Use “I” language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Disagree without demonizing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/>
              <a:t>Use Active Listening.</a:t>
            </a:r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Listen patiently; do not interrupt.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Do not engage in fake listening as you plan out what you want to say next.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Reframe what you think you heard.</a:t>
            </a:r>
          </a:p>
          <a:p>
            <a:pPr lvl="0"/>
            <a:endParaRPr lang="en-US" sz="2000" dirty="0"/>
          </a:p>
          <a:p>
            <a:pPr lvl="0"/>
            <a:r>
              <a:rPr lang="en-US" sz="2000" b="1" dirty="0"/>
              <a:t>Information Source is present.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Stick to demonstrable facts.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397" y="5310377"/>
            <a:ext cx="2150340" cy="1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28193"/>
      </p:ext>
    </p:extLst>
  </p:cSld>
  <p:clrMapOvr>
    <a:masterClrMapping/>
  </p:clrMapOvr>
  <p:transition spd="slow">
    <p:pull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7" name="Oval 36"/>
          <p:cNvSpPr/>
          <p:nvPr/>
        </p:nvSpPr>
        <p:spPr>
          <a:xfrm>
            <a:off x="734777" y="2620589"/>
            <a:ext cx="1440251" cy="1444752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6580" y="4199202"/>
            <a:ext cx="280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Build Civility Shop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009272" y="3815051"/>
            <a:ext cx="3788025" cy="1874871"/>
            <a:chOff x="2168022" y="3465801"/>
            <a:chExt cx="3788025" cy="1874871"/>
          </a:xfrm>
        </p:grpSpPr>
        <p:grpSp>
          <p:nvGrpSpPr>
            <p:cNvPr id="28" name="Group 27"/>
            <p:cNvGrpSpPr/>
            <p:nvPr/>
          </p:nvGrpSpPr>
          <p:grpSpPr>
            <a:xfrm>
              <a:off x="3187797" y="3465801"/>
              <a:ext cx="1440251" cy="1444752"/>
              <a:chOff x="8759600" y="1771482"/>
              <a:chExt cx="2450592" cy="2450592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8759600" y="1771482"/>
                <a:ext cx="2450592" cy="2450592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8837324" y="1850730"/>
                <a:ext cx="2295144" cy="2292096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2168022" y="4971340"/>
              <a:ext cx="37880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Recruit and Train Ambassadors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388514" y="2117373"/>
            <a:ext cx="3360728" cy="2121928"/>
            <a:chOff x="4529511" y="2366342"/>
            <a:chExt cx="3360728" cy="2121928"/>
          </a:xfrm>
        </p:grpSpPr>
        <p:pic>
          <p:nvPicPr>
            <p:cNvPr id="44" name="Picture 43" descr="Logo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6" t="10198" r="28563" b="55628"/>
            <a:stretch/>
          </p:blipFill>
          <p:spPr>
            <a:xfrm>
              <a:off x="5321168" y="2773127"/>
              <a:ext cx="1641849" cy="936625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>
              <a:off x="5285547" y="2366342"/>
              <a:ext cx="1713091" cy="1718445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529511" y="4118938"/>
              <a:ext cx="3360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Build the Civility Task Force 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01646" y="3741117"/>
            <a:ext cx="2865388" cy="2177599"/>
            <a:chOff x="7208021" y="3741117"/>
            <a:chExt cx="2865388" cy="2177599"/>
          </a:xfrm>
        </p:grpSpPr>
        <p:grpSp>
          <p:nvGrpSpPr>
            <p:cNvPr id="29" name="Group 28"/>
            <p:cNvGrpSpPr/>
            <p:nvPr/>
          </p:nvGrpSpPr>
          <p:grpSpPr>
            <a:xfrm>
              <a:off x="7766167" y="3741117"/>
              <a:ext cx="1713091" cy="1718445"/>
              <a:chOff x="8759600" y="1771482"/>
              <a:chExt cx="2450592" cy="2450592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8759600" y="1771482"/>
                <a:ext cx="2450592" cy="2450592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837324" y="1850730"/>
                <a:ext cx="2295144" cy="2292096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7208021" y="5549384"/>
              <a:ext cx="2865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Convene Civility Groups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540874" y="2137064"/>
            <a:ext cx="2351809" cy="2131426"/>
            <a:chOff x="9540874" y="2137064"/>
            <a:chExt cx="2351809" cy="213142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511" y="2346678"/>
              <a:ext cx="1265622" cy="1152524"/>
            </a:xfrm>
            <a:prstGeom prst="rect">
              <a:avLst/>
            </a:prstGeom>
          </p:spPr>
        </p:pic>
        <p:sp>
          <p:nvSpPr>
            <p:cNvPr id="33" name="Oval 32"/>
            <p:cNvSpPr/>
            <p:nvPr/>
          </p:nvSpPr>
          <p:spPr>
            <a:xfrm>
              <a:off x="9817197" y="2137064"/>
              <a:ext cx="1440251" cy="1444752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9540874" y="3622159"/>
              <a:ext cx="23518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Defined “</a:t>
              </a:r>
              <a:r>
                <a:rPr lang="en-US" b="1" i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civility</a:t>
              </a:r>
              <a:r>
                <a:rPr lang="en-US" b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” on Wikipedia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EEEFF90-019F-4446-AF76-FF64B5D21CD8}"/>
              </a:ext>
            </a:extLst>
          </p:cNvPr>
          <p:cNvSpPr txBox="1"/>
          <p:nvPr/>
        </p:nvSpPr>
        <p:spPr>
          <a:xfrm>
            <a:off x="5198378" y="2754385"/>
            <a:ext cx="1596705" cy="1845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etsy-online-shopping-2400px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3162300"/>
            <a:ext cx="463663" cy="508589"/>
          </a:xfrm>
          <a:prstGeom prst="rect">
            <a:avLst/>
          </a:prstGeom>
        </p:spPr>
      </p:pic>
      <p:pic>
        <p:nvPicPr>
          <p:cNvPr id="8" name="Picture 7" descr="etsy-online-shopping-2400px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2" y="2075030"/>
            <a:ext cx="2414327" cy="2648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3867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Can Individuals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Awareness</a:t>
            </a:r>
          </a:p>
          <a:p>
            <a:r>
              <a:rPr lang="en-US" dirty="0"/>
              <a:t>Identify and share opportunities for outreach</a:t>
            </a:r>
          </a:p>
          <a:p>
            <a:r>
              <a:rPr lang="en-US" dirty="0"/>
              <a:t>Share the Concept</a:t>
            </a:r>
          </a:p>
          <a:p>
            <a:r>
              <a:rPr lang="en-US" dirty="0"/>
              <a:t>Make Civility presentations in lodges and community</a:t>
            </a:r>
          </a:p>
          <a:p>
            <a:r>
              <a:rPr lang="en-US" dirty="0"/>
              <a:t>Exemplify by our own behavior</a:t>
            </a:r>
          </a:p>
          <a:p>
            <a:r>
              <a:rPr lang="en-US" dirty="0"/>
              <a:t>Visit, Share &amp; Submit Resources to </a:t>
            </a:r>
            <a:r>
              <a:rPr lang="en-US" dirty="0" err="1"/>
              <a:t>MasonicCivility.org</a:t>
            </a:r>
            <a:endParaRPr lang="en-US" dirty="0"/>
          </a:p>
          <a:p>
            <a:r>
              <a:rPr lang="en-US" dirty="0"/>
              <a:t>Support </a:t>
            </a:r>
            <a:r>
              <a:rPr lang="en-US" dirty="0" err="1"/>
              <a:t>CivilityShop.org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2" y="5686910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870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Role of the Ambassador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Serve as liaison between Masonic Family Civility Project and your Grand Jurisdiction</a:t>
            </a:r>
          </a:p>
          <a:p>
            <a:r>
              <a:rPr lang="en-US" dirty="0"/>
              <a:t>Disseminate information</a:t>
            </a:r>
          </a:p>
          <a:p>
            <a:r>
              <a:rPr lang="en-US" dirty="0"/>
              <a:t>Share anecdotes</a:t>
            </a:r>
          </a:p>
          <a:p>
            <a:r>
              <a:rPr lang="en-US" dirty="0"/>
              <a:t>Recruit Masonic &amp; Community Civility Ambassadors</a:t>
            </a:r>
          </a:p>
          <a:p>
            <a:r>
              <a:rPr lang="en-US" dirty="0"/>
              <a:t>Help with </a:t>
            </a:r>
            <a:r>
              <a:rPr lang="en-US" dirty="0" err="1"/>
              <a:t>convenings</a:t>
            </a:r>
            <a:r>
              <a:rPr lang="en-US" dirty="0"/>
              <a:t> of other civility organizations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36" y="5686910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891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 Steps for Ambassadors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Explore &amp; promote the </a:t>
            </a:r>
            <a:r>
              <a:rPr lang="en-US" b="1" dirty="0"/>
              <a:t>Toolkit</a:t>
            </a:r>
          </a:p>
          <a:p>
            <a:r>
              <a:rPr lang="en-US" dirty="0"/>
              <a:t>Promote May as </a:t>
            </a:r>
            <a:r>
              <a:rPr lang="en-US" b="1" dirty="0"/>
              <a:t>Civility Awareness Month</a:t>
            </a:r>
          </a:p>
          <a:p>
            <a:r>
              <a:rPr lang="en-US" dirty="0"/>
              <a:t>Share </a:t>
            </a:r>
            <a:r>
              <a:rPr lang="en-US" b="1" dirty="0"/>
              <a:t>31-Day Civility Challenge</a:t>
            </a:r>
          </a:p>
          <a:p>
            <a:r>
              <a:rPr lang="en-US" dirty="0"/>
              <a:t>Promote a </a:t>
            </a:r>
            <a:r>
              <a:rPr lang="en-US" b="1" dirty="0"/>
              <a:t>Day Without Politics—October 20</a:t>
            </a:r>
          </a:p>
          <a:p>
            <a:r>
              <a:rPr lang="en-US" b="1" dirty="0"/>
              <a:t>Communicate with GL leadership team</a:t>
            </a:r>
          </a:p>
          <a:p>
            <a:r>
              <a:rPr lang="en-US" dirty="0"/>
              <a:t>Map next steps to </a:t>
            </a:r>
            <a:r>
              <a:rPr lang="en-US" b="1" dirty="0"/>
              <a:t>rollout in Jurisdiction</a:t>
            </a:r>
          </a:p>
          <a:p>
            <a:r>
              <a:rPr lang="en-US" dirty="0"/>
              <a:t>Share stories on </a:t>
            </a:r>
            <a:r>
              <a:rPr lang="en-US" b="1" dirty="0"/>
              <a:t>Facebook and </a:t>
            </a:r>
            <a:r>
              <a:rPr lang="en-US" b="1" dirty="0" err="1"/>
              <a:t>MasonicCivility.org</a:t>
            </a:r>
            <a:endParaRPr lang="en-US" b="1" dirty="0"/>
          </a:p>
          <a:p>
            <a:r>
              <a:rPr lang="en-US" dirty="0"/>
              <a:t>Help develop </a:t>
            </a:r>
            <a:r>
              <a:rPr lang="en-US" b="1" dirty="0"/>
              <a:t>Community Civility Ambassadors</a:t>
            </a:r>
          </a:p>
          <a:p>
            <a:r>
              <a:rPr lang="en-US" dirty="0"/>
              <a:t>Subscribe to </a:t>
            </a:r>
            <a:r>
              <a:rPr lang="en-US" b="1" dirty="0"/>
              <a:t>Google Keyword Alerts</a:t>
            </a:r>
            <a:r>
              <a:rPr lang="en-US" dirty="0"/>
              <a:t> (civility &amp; incivility)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60" y="5704855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24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684" y="5660406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2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onference Word Cloud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1" b="23311"/>
          <a:stretch>
            <a:fillRect/>
          </a:stretch>
        </p:blipFill>
        <p:spPr>
          <a:xfrm>
            <a:off x="-343858" y="579782"/>
            <a:ext cx="12879716" cy="56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21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727" y="-338470"/>
            <a:ext cx="8876545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32" y="5641617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22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CEF0C4-DAB7-2B42-A572-48C1BE0F3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9"/>
          <a:stretch/>
        </p:blipFill>
        <p:spPr>
          <a:xfrm>
            <a:off x="2232" y="1195368"/>
            <a:ext cx="12189768" cy="499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16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8467"/>
            <a:ext cx="12192000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75857"/>
            <a:ext cx="9144000" cy="91920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6087" y="3850290"/>
            <a:ext cx="9144000" cy="1163449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Please contact us for more info!</a:t>
            </a:r>
          </a:p>
          <a:p>
            <a:endParaRPr lang="en-US" sz="3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27865" y="3041596"/>
            <a:ext cx="7825839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83082" y="5101391"/>
            <a:ext cx="7825839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0145" y="5245409"/>
            <a:ext cx="213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Russ Charvonia</a:t>
            </a:r>
            <a:endParaRPr lang="en-US" dirty="0">
              <a:solidFill>
                <a:srgbClr val="8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7126" y="5567117"/>
            <a:ext cx="338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Russ@MasonicCivility.org</a:t>
            </a:r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533526" y="0"/>
            <a:ext cx="9124951" cy="6858000"/>
            <a:chOff x="966" y="0"/>
            <a:chExt cx="5748" cy="4320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966" y="0"/>
              <a:ext cx="574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 flipH="1">
              <a:off x="3075" y="254"/>
              <a:ext cx="1608" cy="1450"/>
            </a:xfrm>
            <a:custGeom>
              <a:avLst/>
              <a:gdLst>
                <a:gd name="T0" fmla="*/ 167 w 13431"/>
                <a:gd name="T1" fmla="*/ 4105 h 12087"/>
                <a:gd name="T2" fmla="*/ 392 w 13431"/>
                <a:gd name="T3" fmla="*/ 3913 h 12087"/>
                <a:gd name="T4" fmla="*/ 683 w 13431"/>
                <a:gd name="T5" fmla="*/ 3855 h 12087"/>
                <a:gd name="T6" fmla="*/ 4016 w 13431"/>
                <a:gd name="T7" fmla="*/ 3855 h 12087"/>
                <a:gd name="T8" fmla="*/ 3875 w 13431"/>
                <a:gd name="T9" fmla="*/ 2939 h 12087"/>
                <a:gd name="T10" fmla="*/ 3733 w 13431"/>
                <a:gd name="T11" fmla="*/ 2272 h 12087"/>
                <a:gd name="T12" fmla="*/ 3800 w 13431"/>
                <a:gd name="T13" fmla="*/ 1514 h 12087"/>
                <a:gd name="T14" fmla="*/ 4183 w 13431"/>
                <a:gd name="T15" fmla="*/ 872 h 12087"/>
                <a:gd name="T16" fmla="*/ 4658 w 13431"/>
                <a:gd name="T17" fmla="*/ 397 h 12087"/>
                <a:gd name="T18" fmla="*/ 4999 w 13431"/>
                <a:gd name="T19" fmla="*/ 139 h 12087"/>
                <a:gd name="T20" fmla="*/ 5566 w 13431"/>
                <a:gd name="T21" fmla="*/ 56 h 12087"/>
                <a:gd name="T22" fmla="*/ 5983 w 13431"/>
                <a:gd name="T23" fmla="*/ 456 h 12087"/>
                <a:gd name="T24" fmla="*/ 7499 w 13431"/>
                <a:gd name="T25" fmla="*/ 3855 h 12087"/>
                <a:gd name="T26" fmla="*/ 9032 w 13431"/>
                <a:gd name="T27" fmla="*/ 3855 h 12087"/>
                <a:gd name="T28" fmla="*/ 9507 w 13431"/>
                <a:gd name="T29" fmla="*/ 4047 h 12087"/>
                <a:gd name="T30" fmla="*/ 9699 w 13431"/>
                <a:gd name="T31" fmla="*/ 4522 h 12087"/>
                <a:gd name="T32" fmla="*/ 9699 w 13431"/>
                <a:gd name="T33" fmla="*/ 11254 h 12087"/>
                <a:gd name="T34" fmla="*/ 9507 w 13431"/>
                <a:gd name="T35" fmla="*/ 11729 h 12087"/>
                <a:gd name="T36" fmla="*/ 9032 w 13431"/>
                <a:gd name="T37" fmla="*/ 11921 h 12087"/>
                <a:gd name="T38" fmla="*/ 2866 w 13431"/>
                <a:gd name="T39" fmla="*/ 11921 h 12087"/>
                <a:gd name="T40" fmla="*/ 2483 w 13431"/>
                <a:gd name="T41" fmla="*/ 11854 h 12087"/>
                <a:gd name="T42" fmla="*/ 1925 w 13431"/>
                <a:gd name="T43" fmla="*/ 11621 h 12087"/>
                <a:gd name="T44" fmla="*/ 1358 w 13431"/>
                <a:gd name="T45" fmla="*/ 11171 h 12087"/>
                <a:gd name="T46" fmla="*/ 967 w 13431"/>
                <a:gd name="T47" fmla="*/ 10437 h 12087"/>
                <a:gd name="T48" fmla="*/ 34 w 13431"/>
                <a:gd name="T49" fmla="*/ 4655 h 12087"/>
                <a:gd name="T50" fmla="*/ 167 w 13431"/>
                <a:gd name="T51" fmla="*/ 4105 h 12087"/>
                <a:gd name="T52" fmla="*/ 10999 w 13431"/>
                <a:gd name="T53" fmla="*/ 3722 h 12087"/>
                <a:gd name="T54" fmla="*/ 12948 w 13431"/>
                <a:gd name="T55" fmla="*/ 3722 h 12087"/>
                <a:gd name="T56" fmla="*/ 13290 w 13431"/>
                <a:gd name="T57" fmla="*/ 3855 h 12087"/>
                <a:gd name="T58" fmla="*/ 13431 w 13431"/>
                <a:gd name="T59" fmla="*/ 4188 h 12087"/>
                <a:gd name="T60" fmla="*/ 13431 w 13431"/>
                <a:gd name="T61" fmla="*/ 11621 h 12087"/>
                <a:gd name="T62" fmla="*/ 13290 w 13431"/>
                <a:gd name="T63" fmla="*/ 11946 h 12087"/>
                <a:gd name="T64" fmla="*/ 12948 w 13431"/>
                <a:gd name="T65" fmla="*/ 12087 h 12087"/>
                <a:gd name="T66" fmla="*/ 10999 w 13431"/>
                <a:gd name="T67" fmla="*/ 12087 h 12087"/>
                <a:gd name="T68" fmla="*/ 10657 w 13431"/>
                <a:gd name="T69" fmla="*/ 11946 h 12087"/>
                <a:gd name="T70" fmla="*/ 10515 w 13431"/>
                <a:gd name="T71" fmla="*/ 11621 h 12087"/>
                <a:gd name="T72" fmla="*/ 10515 w 13431"/>
                <a:gd name="T73" fmla="*/ 4188 h 12087"/>
                <a:gd name="T74" fmla="*/ 10657 w 13431"/>
                <a:gd name="T75" fmla="*/ 3855 h 12087"/>
                <a:gd name="T76" fmla="*/ 10999 w 13431"/>
                <a:gd name="T77" fmla="*/ 3722 h 12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31" h="12087">
                  <a:moveTo>
                    <a:pt x="167" y="4105"/>
                  </a:moveTo>
                  <a:cubicBezTo>
                    <a:pt x="222" y="4016"/>
                    <a:pt x="297" y="3952"/>
                    <a:pt x="392" y="3913"/>
                  </a:cubicBezTo>
                  <a:cubicBezTo>
                    <a:pt x="486" y="3875"/>
                    <a:pt x="584" y="3855"/>
                    <a:pt x="683" y="3855"/>
                  </a:cubicBezTo>
                  <a:lnTo>
                    <a:pt x="4016" y="3855"/>
                  </a:lnTo>
                  <a:cubicBezTo>
                    <a:pt x="3972" y="3500"/>
                    <a:pt x="3925" y="3194"/>
                    <a:pt x="3875" y="2939"/>
                  </a:cubicBezTo>
                  <a:cubicBezTo>
                    <a:pt x="3825" y="2683"/>
                    <a:pt x="3777" y="2461"/>
                    <a:pt x="3733" y="2272"/>
                  </a:cubicBezTo>
                  <a:cubicBezTo>
                    <a:pt x="3677" y="2005"/>
                    <a:pt x="3700" y="1753"/>
                    <a:pt x="3800" y="1514"/>
                  </a:cubicBezTo>
                  <a:cubicBezTo>
                    <a:pt x="3900" y="1275"/>
                    <a:pt x="4027" y="1061"/>
                    <a:pt x="4183" y="872"/>
                  </a:cubicBezTo>
                  <a:cubicBezTo>
                    <a:pt x="4338" y="683"/>
                    <a:pt x="4497" y="525"/>
                    <a:pt x="4658" y="397"/>
                  </a:cubicBezTo>
                  <a:cubicBezTo>
                    <a:pt x="4819" y="270"/>
                    <a:pt x="4933" y="184"/>
                    <a:pt x="4999" y="139"/>
                  </a:cubicBezTo>
                  <a:cubicBezTo>
                    <a:pt x="5155" y="28"/>
                    <a:pt x="5344" y="0"/>
                    <a:pt x="5566" y="56"/>
                  </a:cubicBezTo>
                  <a:cubicBezTo>
                    <a:pt x="5755" y="122"/>
                    <a:pt x="5894" y="256"/>
                    <a:pt x="5983" y="456"/>
                  </a:cubicBezTo>
                  <a:lnTo>
                    <a:pt x="7499" y="3855"/>
                  </a:lnTo>
                  <a:lnTo>
                    <a:pt x="9032" y="3855"/>
                  </a:lnTo>
                  <a:cubicBezTo>
                    <a:pt x="9221" y="3855"/>
                    <a:pt x="9379" y="3919"/>
                    <a:pt x="9507" y="4047"/>
                  </a:cubicBezTo>
                  <a:cubicBezTo>
                    <a:pt x="9635" y="4175"/>
                    <a:pt x="9699" y="4333"/>
                    <a:pt x="9699" y="4522"/>
                  </a:cubicBezTo>
                  <a:lnTo>
                    <a:pt x="9699" y="11254"/>
                  </a:lnTo>
                  <a:cubicBezTo>
                    <a:pt x="9699" y="11443"/>
                    <a:pt x="9635" y="11601"/>
                    <a:pt x="9507" y="11729"/>
                  </a:cubicBezTo>
                  <a:cubicBezTo>
                    <a:pt x="9379" y="11857"/>
                    <a:pt x="9221" y="11921"/>
                    <a:pt x="9032" y="11921"/>
                  </a:cubicBezTo>
                  <a:lnTo>
                    <a:pt x="2866" y="11921"/>
                  </a:lnTo>
                  <a:cubicBezTo>
                    <a:pt x="2789" y="11921"/>
                    <a:pt x="2661" y="11898"/>
                    <a:pt x="2483" y="11854"/>
                  </a:cubicBezTo>
                  <a:cubicBezTo>
                    <a:pt x="2305" y="11809"/>
                    <a:pt x="2119" y="11732"/>
                    <a:pt x="1925" y="11621"/>
                  </a:cubicBezTo>
                  <a:cubicBezTo>
                    <a:pt x="1731" y="11510"/>
                    <a:pt x="1542" y="11360"/>
                    <a:pt x="1358" y="11171"/>
                  </a:cubicBezTo>
                  <a:cubicBezTo>
                    <a:pt x="1175" y="10982"/>
                    <a:pt x="1045" y="10737"/>
                    <a:pt x="967" y="10437"/>
                  </a:cubicBezTo>
                  <a:lnTo>
                    <a:pt x="34" y="4655"/>
                  </a:lnTo>
                  <a:cubicBezTo>
                    <a:pt x="0" y="4433"/>
                    <a:pt x="45" y="4250"/>
                    <a:pt x="167" y="4105"/>
                  </a:cubicBezTo>
                  <a:close/>
                  <a:moveTo>
                    <a:pt x="10999" y="3722"/>
                  </a:moveTo>
                  <a:lnTo>
                    <a:pt x="12948" y="3722"/>
                  </a:lnTo>
                  <a:cubicBezTo>
                    <a:pt x="13082" y="3722"/>
                    <a:pt x="13195" y="3766"/>
                    <a:pt x="13290" y="3855"/>
                  </a:cubicBezTo>
                  <a:cubicBezTo>
                    <a:pt x="13384" y="3944"/>
                    <a:pt x="13431" y="4055"/>
                    <a:pt x="13431" y="4188"/>
                  </a:cubicBezTo>
                  <a:lnTo>
                    <a:pt x="13431" y="11621"/>
                  </a:lnTo>
                  <a:cubicBezTo>
                    <a:pt x="13431" y="11743"/>
                    <a:pt x="13384" y="11851"/>
                    <a:pt x="13290" y="11946"/>
                  </a:cubicBezTo>
                  <a:cubicBezTo>
                    <a:pt x="13195" y="12040"/>
                    <a:pt x="13082" y="12087"/>
                    <a:pt x="12948" y="12087"/>
                  </a:cubicBezTo>
                  <a:lnTo>
                    <a:pt x="10999" y="12087"/>
                  </a:lnTo>
                  <a:cubicBezTo>
                    <a:pt x="10865" y="12087"/>
                    <a:pt x="10751" y="12040"/>
                    <a:pt x="10657" y="11946"/>
                  </a:cubicBezTo>
                  <a:cubicBezTo>
                    <a:pt x="10562" y="11851"/>
                    <a:pt x="10515" y="11743"/>
                    <a:pt x="10515" y="11621"/>
                  </a:cubicBezTo>
                  <a:lnTo>
                    <a:pt x="10515" y="4188"/>
                  </a:lnTo>
                  <a:cubicBezTo>
                    <a:pt x="10515" y="4055"/>
                    <a:pt x="10562" y="3944"/>
                    <a:pt x="10657" y="3855"/>
                  </a:cubicBezTo>
                  <a:cubicBezTo>
                    <a:pt x="10751" y="3766"/>
                    <a:pt x="10865" y="3722"/>
                    <a:pt x="10999" y="3722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0145" y="6080466"/>
            <a:ext cx="814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 copies of this PowerPoint email to </a:t>
            </a:r>
            <a:r>
              <a:rPr lang="en-US" b="1" u="sng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Secretary@irvinevalley.org</a:t>
            </a:r>
          </a:p>
        </p:txBody>
      </p:sp>
    </p:spTree>
    <p:extLst>
      <p:ext uri="{BB962C8B-B14F-4D97-AF65-F5344CB8AC3E}">
        <p14:creationId xmlns:p14="http://schemas.microsoft.com/office/powerpoint/2010/main" val="35149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3775" y="551145"/>
            <a:ext cx="5711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    What is Civility?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267" y="1653436"/>
            <a:ext cx="6536266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We can all define what it is NOT </a:t>
            </a:r>
            <a:r>
              <a:rPr lang="mr-IN" sz="3600" dirty="0"/>
              <a:t>–</a:t>
            </a:r>
            <a:r>
              <a:rPr lang="en-US" sz="3600" dirty="0"/>
              <a:t>How do we define what civility </a:t>
            </a:r>
            <a:r>
              <a:rPr lang="en-US" sz="3600" i="1" dirty="0"/>
              <a:t>is</a:t>
            </a:r>
            <a:r>
              <a:rPr lang="en-US" sz="3600" dirty="0"/>
              <a:t>? </a:t>
            </a:r>
          </a:p>
          <a:p>
            <a:endParaRPr lang="en-US" sz="3600" dirty="0"/>
          </a:p>
          <a:p>
            <a:r>
              <a:rPr lang="en-US" sz="3600" dirty="0"/>
              <a:t>“</a:t>
            </a:r>
            <a:r>
              <a:rPr lang="en-US" sz="3600" i="1" dirty="0"/>
              <a:t>It’s a journey</a:t>
            </a:r>
            <a:r>
              <a:rPr lang="en-US" sz="3600" dirty="0"/>
              <a:t>.” </a:t>
            </a:r>
          </a:p>
          <a:p>
            <a:endParaRPr lang="en-US" sz="1200" dirty="0"/>
          </a:p>
          <a:p>
            <a:r>
              <a:rPr lang="en-US" sz="3600" dirty="0"/>
              <a:t>“</a:t>
            </a:r>
            <a:r>
              <a:rPr lang="en-US" sz="3600" i="1" dirty="0"/>
              <a:t>It’s the embodiment of the Ten Commandments.</a:t>
            </a:r>
            <a:r>
              <a:rPr lang="en-US" sz="3600" dirty="0"/>
              <a:t>”</a:t>
            </a:r>
          </a:p>
          <a:p>
            <a:endParaRPr lang="en-US" sz="1200" dirty="0"/>
          </a:p>
          <a:p>
            <a:r>
              <a:rPr lang="en-US" sz="3600" dirty="0"/>
              <a:t>“</a:t>
            </a:r>
            <a:r>
              <a:rPr lang="en-US" sz="3600" i="1" dirty="0"/>
              <a:t>It’s the Golden Rule, applied.</a:t>
            </a:r>
            <a:r>
              <a:rPr lang="en-US" sz="3600" dirty="0"/>
              <a:t>”</a:t>
            </a:r>
          </a:p>
          <a:p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F70992-0768-4152-BAA5-FA811DE4272B}"/>
              </a:ext>
            </a:extLst>
          </p:cNvPr>
          <p:cNvSpPr/>
          <p:nvPr/>
        </p:nvSpPr>
        <p:spPr>
          <a:xfrm>
            <a:off x="7242810" y="966643"/>
            <a:ext cx="458724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Civility is essential for the success of any society. It is grounded in respect and in an attitude of inclusiveness.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we practice civility we remind ourselves about the impact of our 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actions on others while contributing to the 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well being of our family, community and society at large.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Civility advocates for treating others as you would want them to treat you.</a:t>
            </a:r>
            <a:endParaRPr lang="en-US" sz="2400" dirty="0">
              <a:solidFill>
                <a:schemeClr val="bg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82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81425" y="175975"/>
            <a:ext cx="59133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u="none" strike="noStrike" cap="none" dirty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Would You Believe?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481425" y="1328269"/>
            <a:ext cx="6040500" cy="4383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Wikipedia has long defined 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6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Civility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6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SEE INCIVILITY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recently has a definition of 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6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Civility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been accepted by Wikipedia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9558" y="838825"/>
            <a:ext cx="4665240" cy="43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25" y="4748773"/>
            <a:ext cx="3573348" cy="1925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386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74750" y="2063750"/>
            <a:ext cx="2555875" cy="2913470"/>
            <a:chOff x="1174750" y="2063750"/>
            <a:chExt cx="2555875" cy="2913470"/>
          </a:xfrm>
        </p:grpSpPr>
        <p:pic>
          <p:nvPicPr>
            <p:cNvPr id="10" name="Picture 9" descr="images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7" t="7101" r="19230"/>
            <a:stretch/>
          </p:blipFill>
          <p:spPr>
            <a:xfrm>
              <a:off x="1254124" y="2159000"/>
              <a:ext cx="2387013" cy="204787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534639" y="4366421"/>
              <a:ext cx="18169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  <a:latin typeface="Bebas" pitchFamily="2" charset="0"/>
                  <a:ea typeface="Roboto Black" panose="02000000000000000000" pitchFamily="2" charset="0"/>
                </a:rPr>
                <a:t>SOCIETY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531669" y="4977220"/>
              <a:ext cx="1822862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174750" y="2063750"/>
              <a:ext cx="2555875" cy="22225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64362" y="2075817"/>
            <a:ext cx="2555875" cy="2964903"/>
            <a:chOff x="4152900" y="2089150"/>
            <a:chExt cx="2555875" cy="2964903"/>
          </a:xfrm>
        </p:grpSpPr>
        <p:grpSp>
          <p:nvGrpSpPr>
            <p:cNvPr id="7" name="Group 6"/>
            <p:cNvGrpSpPr/>
            <p:nvPr/>
          </p:nvGrpSpPr>
          <p:grpSpPr>
            <a:xfrm>
              <a:off x="4597194" y="4366421"/>
              <a:ext cx="1822862" cy="687632"/>
              <a:chOff x="5184569" y="4429921"/>
              <a:chExt cx="1822862" cy="68763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187538" y="4429921"/>
                <a:ext cx="18169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7030A0"/>
                    </a:solidFill>
                    <a:latin typeface="Bebas" pitchFamily="2" charset="0"/>
                    <a:ea typeface="Roboto Black" panose="02000000000000000000" pitchFamily="2" charset="0"/>
                  </a:rPr>
                  <a:t>LODGES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003664" y="4794388"/>
                <a:ext cx="184666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1500" dirty="0">
                  <a:solidFill>
                    <a:srgbClr val="00C89F"/>
                  </a:solidFill>
                  <a:latin typeface="The Great Escape" panose="02000503000000020003" pitchFamily="2" charset="0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5184569" y="5056595"/>
                <a:ext cx="1822862" cy="0"/>
              </a:xfrm>
              <a:prstGeom prst="line">
                <a:avLst/>
              </a:prstGeom>
              <a:ln w="38100">
                <a:solidFill>
                  <a:srgbClr val="00C8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25586"/>
            <a:stretch/>
          </p:blipFill>
          <p:spPr>
            <a:xfrm>
              <a:off x="4270375" y="2178051"/>
              <a:ext cx="2317750" cy="202790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4152900" y="2089150"/>
              <a:ext cx="2555875" cy="22225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99300" y="2066925"/>
            <a:ext cx="4552950" cy="2973795"/>
            <a:chOff x="7099300" y="2066925"/>
            <a:chExt cx="4552950" cy="2973795"/>
          </a:xfrm>
        </p:grpSpPr>
        <p:sp>
          <p:nvSpPr>
            <p:cNvPr id="43" name="TextBox 42"/>
            <p:cNvSpPr txBox="1"/>
            <p:nvPr/>
          </p:nvSpPr>
          <p:spPr>
            <a:xfrm>
              <a:off x="8034338" y="4366421"/>
              <a:ext cx="268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  <a:latin typeface="Bebas" pitchFamily="2" charset="0"/>
                  <a:ea typeface="Roboto Black" panose="02000000000000000000" pitchFamily="2" charset="0"/>
                </a:rPr>
                <a:t>ENGAGEMENT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8464344" y="5040720"/>
              <a:ext cx="1822862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images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3"/>
            <a:stretch/>
          </p:blipFill>
          <p:spPr>
            <a:xfrm>
              <a:off x="7210425" y="2143126"/>
              <a:ext cx="4330700" cy="206375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7099300" y="2066925"/>
              <a:ext cx="4552950" cy="22225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6257955"/>
      </p:ext>
    </p:extLst>
  </p:cSld>
  <p:clrMapOvr>
    <a:masterClrMapping/>
  </p:clrMapOvr>
  <p:transition spd="slow"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5787" y="1502945"/>
            <a:ext cx="7917880" cy="4601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65954" y="554333"/>
            <a:ext cx="8211726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1805" marR="5080" indent="-459740">
              <a:lnSpc>
                <a:spcPct val="125000"/>
              </a:lnSpc>
            </a:pPr>
            <a:r>
              <a:rPr sz="2000" dirty="0">
                <a:solidFill>
                  <a:srgbClr val="007DCF"/>
                </a:solidFill>
                <a:latin typeface="Arial Unicode MS"/>
                <a:cs typeface="Arial Unicode MS"/>
              </a:rPr>
              <a:t>Taking yourself, your family and your </a:t>
            </a:r>
            <a:r>
              <a:rPr lang="en-US" sz="2000" dirty="0">
                <a:solidFill>
                  <a:srgbClr val="007DCF"/>
                </a:solidFill>
                <a:latin typeface="Arial Unicode MS"/>
                <a:cs typeface="Arial Unicode MS"/>
              </a:rPr>
              <a:t>community as an </a:t>
            </a:r>
            <a:r>
              <a:rPr sz="2000" dirty="0">
                <a:solidFill>
                  <a:srgbClr val="007DCF"/>
                </a:solidFill>
                <a:latin typeface="Arial Unicode MS"/>
                <a:cs typeface="Arial Unicode MS"/>
              </a:rPr>
              <a:t>example: </a:t>
            </a:r>
            <a:endParaRPr lang="en-US" sz="2000" dirty="0">
              <a:solidFill>
                <a:srgbClr val="007DCF"/>
              </a:solidFill>
              <a:latin typeface="Arial Unicode MS"/>
              <a:cs typeface="Arial Unicode MS"/>
            </a:endParaRPr>
          </a:p>
          <a:p>
            <a:pPr marL="471805" marR="5080" indent="-459740">
              <a:lnSpc>
                <a:spcPct val="125000"/>
              </a:lnSpc>
            </a:pPr>
            <a:r>
              <a:rPr sz="2000" dirty="0">
                <a:solidFill>
                  <a:srgbClr val="007DCF"/>
                </a:solidFill>
                <a:latin typeface="Arial Unicode MS"/>
                <a:cs typeface="Arial Unicode MS"/>
              </a:rPr>
              <a:t>How often do you witness acts of</a:t>
            </a:r>
            <a:r>
              <a:rPr sz="2000" spc="-5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000" dirty="0">
                <a:solidFill>
                  <a:srgbClr val="007DCF"/>
                </a:solidFill>
                <a:latin typeface="Arial Unicode MS"/>
                <a:cs typeface="Arial Unicode MS"/>
              </a:rPr>
              <a:t>incivility?</a:t>
            </a:r>
            <a:endParaRPr sz="2000" dirty="0">
              <a:latin typeface="Arial Unicode MS"/>
              <a:cs typeface="Arial Unicode MS"/>
            </a:endParaRPr>
          </a:p>
          <a:p>
            <a:pPr marL="14604">
              <a:lnSpc>
                <a:spcPct val="100000"/>
              </a:lnSpc>
            </a:pPr>
            <a:endParaRPr lang="en-US" sz="1000" dirty="0">
              <a:solidFill>
                <a:srgbClr val="808080"/>
              </a:solidFill>
              <a:latin typeface="Arial Unicode MS"/>
              <a:cs typeface="Arial Unicode MS"/>
            </a:endParaRPr>
          </a:p>
          <a:p>
            <a:pPr marL="14604">
              <a:lnSpc>
                <a:spcPct val="100000"/>
              </a:lnSpc>
            </a:pPr>
            <a:r>
              <a:rPr sz="1000" dirty="0">
                <a:solidFill>
                  <a:srgbClr val="808080"/>
                </a:solidFill>
                <a:latin typeface="Arial Unicode MS"/>
                <a:cs typeface="Arial Unicode MS"/>
              </a:rPr>
              <a:t>.</a:t>
            </a:r>
            <a:endParaRPr sz="1000" dirty="0">
              <a:latin typeface="Arial Unicode MS"/>
              <a:cs typeface="Arial Unicode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124" y="5665213"/>
            <a:ext cx="1586982" cy="878507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3982733" y="298982"/>
            <a:ext cx="4167355" cy="243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 algn="ctr">
              <a:lnSpc>
                <a:spcPts val="1610"/>
              </a:lnSpc>
            </a:pPr>
            <a:r>
              <a:rPr sz="2800" dirty="0">
                <a:solidFill>
                  <a:srgbClr val="007DCF"/>
                </a:solidFill>
                <a:latin typeface="Arial Unicode MS"/>
                <a:cs typeface="Arial Unicode MS"/>
              </a:rPr>
              <a:t>Civility</a:t>
            </a:r>
            <a:r>
              <a:rPr sz="2800" spc="-80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800" dirty="0">
                <a:solidFill>
                  <a:srgbClr val="007DCF"/>
                </a:solidFill>
                <a:latin typeface="Arial Unicode MS"/>
                <a:cs typeface="Arial Unicode MS"/>
              </a:rPr>
              <a:t>Survey</a:t>
            </a:r>
            <a:endParaRPr sz="2800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111748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dbfe3bdc88d406d58cc89eda05bf047a5351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7570</TotalTime>
  <Words>1131</Words>
  <Application>Microsoft Macintosh PowerPoint</Application>
  <PresentationFormat>Widescreen</PresentationFormat>
  <Paragraphs>223</Paragraphs>
  <Slides>52</Slides>
  <Notes>27</Notes>
  <HiddenSlides>2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7" baseType="lpstr">
      <vt:lpstr>Arial Unicode MS</vt:lpstr>
      <vt:lpstr>Arial</vt:lpstr>
      <vt:lpstr>Bebas</vt:lpstr>
      <vt:lpstr>Calibri</vt:lpstr>
      <vt:lpstr>Helvetica Neue</vt:lpstr>
      <vt:lpstr>Roboto</vt:lpstr>
      <vt:lpstr>Roboto Black</vt:lpstr>
      <vt:lpstr>Roboto Condensed Light</vt:lpstr>
      <vt:lpstr>Roboto Light</vt:lpstr>
      <vt:lpstr>Roboto Medium</vt:lpstr>
      <vt:lpstr>Tahoma</vt:lpstr>
      <vt:lpstr>The Great Escape</vt:lpstr>
      <vt:lpstr>Times New Roman</vt:lpstr>
      <vt:lpstr>Wingdings</vt:lpstr>
      <vt:lpstr>Office Theme</vt:lpstr>
      <vt:lpstr>MASONIC CIVILITY EFFORT</vt:lpstr>
      <vt:lpstr>    Civility Ambassador Training  </vt:lpstr>
      <vt:lpstr>PowerPoint Presentation</vt:lpstr>
      <vt:lpstr>PowerPoint Presentation</vt:lpstr>
      <vt:lpstr>PowerPoint Presentation</vt:lpstr>
      <vt:lpstr>PowerPoint Presentation</vt:lpstr>
      <vt:lpstr>Would You Believe?</vt:lpstr>
      <vt:lpstr>THE NEED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ROLE</vt:lpstr>
      <vt:lpstr>PowerPoint Presentation</vt:lpstr>
      <vt:lpstr>MASONIC TOOLS OF CIVILITY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ACTION ITEMS</vt:lpstr>
      <vt:lpstr>STEPS WE’VE TAKEN</vt:lpstr>
      <vt:lpstr>CIVILITY COUNCIL Organization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Certified Civil™</vt:lpstr>
      <vt:lpstr>CIVILITY TOOLBOX</vt:lpstr>
      <vt:lpstr>PowerPoint Presentation</vt:lpstr>
      <vt:lpstr>THE 3 Ds</vt:lpstr>
      <vt:lpstr>CIVIL DIALOGUE</vt:lpstr>
      <vt:lpstr>PowerPoint Presentation</vt:lpstr>
      <vt:lpstr>Civil Dialogue</vt:lpstr>
      <vt:lpstr>CIVIL DIALOGUE</vt:lpstr>
      <vt:lpstr>CIVIL DIALOGUE</vt:lpstr>
      <vt:lpstr>MASONIC YOUTH ORDERS</vt:lpstr>
      <vt:lpstr>YBYA</vt:lpstr>
      <vt:lpstr>GROUND RULES OF CIVILITY</vt:lpstr>
      <vt:lpstr>NEXT STEPS</vt:lpstr>
      <vt:lpstr>What Can Individuals Do?</vt:lpstr>
      <vt:lpstr>Role of the Ambassador</vt:lpstr>
      <vt:lpstr>Next Steps for Ambassadors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PresentationPro</dc:creator>
  <cp:lastModifiedBy>Russ Charvonia</cp:lastModifiedBy>
  <cp:revision>177</cp:revision>
  <dcterms:created xsi:type="dcterms:W3CDTF">2013-12-19T20:34:31Z</dcterms:created>
  <dcterms:modified xsi:type="dcterms:W3CDTF">2019-11-25T01:13:04Z</dcterms:modified>
</cp:coreProperties>
</file>