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68" r:id="rId1"/>
  </p:sldMasterIdLst>
  <p:notesMasterIdLst>
    <p:notesMasterId r:id="rId47"/>
  </p:notesMasterIdLst>
  <p:sldIdLst>
    <p:sldId id="355" r:id="rId2"/>
    <p:sldId id="361" r:id="rId3"/>
    <p:sldId id="357" r:id="rId4"/>
    <p:sldId id="380" r:id="rId5"/>
    <p:sldId id="368" r:id="rId6"/>
    <p:sldId id="375" r:id="rId7"/>
    <p:sldId id="370" r:id="rId8"/>
    <p:sldId id="258" r:id="rId9"/>
    <p:sldId id="278" r:id="rId10"/>
    <p:sldId id="383" r:id="rId11"/>
    <p:sldId id="391" r:id="rId12"/>
    <p:sldId id="270" r:id="rId13"/>
    <p:sldId id="376" r:id="rId14"/>
    <p:sldId id="377" r:id="rId15"/>
    <p:sldId id="394" r:id="rId16"/>
    <p:sldId id="395" r:id="rId17"/>
    <p:sldId id="306" r:id="rId18"/>
    <p:sldId id="396" r:id="rId19"/>
    <p:sldId id="329" r:id="rId20"/>
    <p:sldId id="385" r:id="rId21"/>
    <p:sldId id="386" r:id="rId22"/>
    <p:sldId id="387" r:id="rId23"/>
    <p:sldId id="392" r:id="rId24"/>
    <p:sldId id="351" r:id="rId25"/>
    <p:sldId id="324" r:id="rId26"/>
    <p:sldId id="358" r:id="rId27"/>
    <p:sldId id="301" r:id="rId28"/>
    <p:sldId id="287" r:id="rId29"/>
    <p:sldId id="297" r:id="rId30"/>
    <p:sldId id="335" r:id="rId31"/>
    <p:sldId id="393" r:id="rId32"/>
    <p:sldId id="299" r:id="rId33"/>
    <p:sldId id="347" r:id="rId34"/>
    <p:sldId id="326" r:id="rId35"/>
    <p:sldId id="264" r:id="rId36"/>
    <p:sldId id="353" r:id="rId37"/>
    <p:sldId id="313" r:id="rId38"/>
    <p:sldId id="327" r:id="rId39"/>
    <p:sldId id="338" r:id="rId40"/>
    <p:sldId id="388" r:id="rId41"/>
    <p:sldId id="389" r:id="rId42"/>
    <p:sldId id="390" r:id="rId43"/>
    <p:sldId id="291" r:id="rId44"/>
    <p:sldId id="290" r:id="rId45"/>
    <p:sldId id="292" r:id="rId46"/>
  </p:sldIdLst>
  <p:sldSz cx="12192000" cy="6858000"/>
  <p:notesSz cx="6858000" cy="9144000"/>
  <p:custDataLst>
    <p:tags r:id="rId4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1415"/>
    <a:srgbClr val="30ACEC"/>
    <a:srgbClr val="33281C"/>
    <a:srgbClr val="070B0A"/>
    <a:srgbClr val="111B1D"/>
    <a:srgbClr val="090F0F"/>
    <a:srgbClr val="040807"/>
    <a:srgbClr val="090D0C"/>
    <a:srgbClr val="0C5A82"/>
    <a:srgbClr val="C9CD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88" autoAdjust="0"/>
    <p:restoredTop sz="94660"/>
  </p:normalViewPr>
  <p:slideViewPr>
    <p:cSldViewPr snapToGrid="0">
      <p:cViewPr varScale="1">
        <p:scale>
          <a:sx n="82" d="100"/>
          <a:sy n="82" d="100"/>
        </p:scale>
        <p:origin x="1616" y="1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7C5D5A-AD09-4F03-A352-EA28A40BCFE8}" type="datetimeFigureOut">
              <a:rPr lang="en-US" smtClean="0"/>
              <a:t>4/10/21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B745F1-9CB0-4CD4-89A7-BA4C48E385E6}" type="slidenum">
              <a:rPr lang="en-US" smtClean="0"/>
              <a:t>‹#›</a:t>
            </a:fld>
            <a:endParaRPr lang="en-US" dirty="0"/>
          </a:p>
        </p:txBody>
      </p:sp>
    </p:spTree>
    <p:extLst>
      <p:ext uri="{BB962C8B-B14F-4D97-AF65-F5344CB8AC3E}">
        <p14:creationId xmlns:p14="http://schemas.microsoft.com/office/powerpoint/2010/main" val="2582114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745F1-9CB0-4CD4-89A7-BA4C48E385E6}" type="slidenum">
              <a:rPr lang="en-US" smtClean="0"/>
              <a:t>1</a:t>
            </a:fld>
            <a:endParaRPr lang="en-US" dirty="0"/>
          </a:p>
        </p:txBody>
      </p:sp>
    </p:spTree>
    <p:extLst>
      <p:ext uri="{BB962C8B-B14F-4D97-AF65-F5344CB8AC3E}">
        <p14:creationId xmlns:p14="http://schemas.microsoft.com/office/powerpoint/2010/main" val="2284788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B745F1-9CB0-4CD4-89A7-BA4C48E385E6}" type="slidenum">
              <a:rPr lang="en-US" smtClean="0"/>
              <a:t>32</a:t>
            </a:fld>
            <a:endParaRPr lang="en-US" dirty="0"/>
          </a:p>
        </p:txBody>
      </p:sp>
    </p:spTree>
    <p:extLst>
      <p:ext uri="{BB962C8B-B14F-4D97-AF65-F5344CB8AC3E}">
        <p14:creationId xmlns:p14="http://schemas.microsoft.com/office/powerpoint/2010/main" val="366534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430287-88B6-4F46-82C5-D62F4E002450}" type="slidenum">
              <a:rPr lang="en-US" smtClean="0"/>
              <a:t>35</a:t>
            </a:fld>
            <a:endParaRPr lang="en-US" dirty="0"/>
          </a:p>
        </p:txBody>
      </p:sp>
    </p:spTree>
    <p:extLst>
      <p:ext uri="{BB962C8B-B14F-4D97-AF65-F5344CB8AC3E}">
        <p14:creationId xmlns:p14="http://schemas.microsoft.com/office/powerpoint/2010/main" val="1389568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spruce</a:t>
            </a:r>
          </a:p>
        </p:txBody>
      </p:sp>
      <p:sp>
        <p:nvSpPr>
          <p:cNvPr id="4" name="Slide Number Placeholder 3"/>
          <p:cNvSpPr>
            <a:spLocks noGrp="1"/>
          </p:cNvSpPr>
          <p:nvPr>
            <p:ph type="sldNum" sz="quarter" idx="10"/>
          </p:nvPr>
        </p:nvSpPr>
        <p:spPr/>
        <p:txBody>
          <a:bodyPr/>
          <a:lstStyle/>
          <a:p>
            <a:fld id="{66B745F1-9CB0-4CD4-89A7-BA4C48E385E6}" type="slidenum">
              <a:rPr lang="en-US" smtClean="0"/>
              <a:t>36</a:t>
            </a:fld>
            <a:endParaRPr lang="en-US" dirty="0"/>
          </a:p>
        </p:txBody>
      </p:sp>
    </p:spTree>
    <p:extLst>
      <p:ext uri="{BB962C8B-B14F-4D97-AF65-F5344CB8AC3E}">
        <p14:creationId xmlns:p14="http://schemas.microsoft.com/office/powerpoint/2010/main" val="2143813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txBox="1">
            <a:spLocks noGrp="1"/>
          </p:cNvSpPr>
          <p:nvPr>
            <p:ph type="body" idx="1"/>
          </p:nvPr>
        </p:nvSpPr>
        <p:spPr>
          <a:xfrm>
            <a:off x="707708" y="4505980"/>
            <a:ext cx="5661660" cy="3686710"/>
          </a:xfrm>
          <a:prstGeom prst="rect">
            <a:avLst/>
          </a:prstGeom>
        </p:spPr>
        <p:txBody>
          <a:bodyPr lIns="91425" tIns="91425" rIns="91425" bIns="91425" anchor="t" anchorCtr="0">
            <a:noAutofit/>
          </a:bodyPr>
          <a:lstStyle/>
          <a:p>
            <a:pPr lvl="0">
              <a:spcBef>
                <a:spcPts val="0"/>
              </a:spcBef>
              <a:buNone/>
            </a:pPr>
            <a:endParaRPr/>
          </a:p>
        </p:txBody>
      </p:sp>
      <p:sp>
        <p:nvSpPr>
          <p:cNvPr id="431" name="Shape 431"/>
          <p:cNvSpPr>
            <a:spLocks noGrp="1" noRot="1" noChangeAspect="1"/>
          </p:cNvSpPr>
          <p:nvPr>
            <p:ph type="sldImg" idx="2"/>
          </p:nvPr>
        </p:nvSpPr>
        <p:spPr>
          <a:xfrm>
            <a:off x="730250" y="1169988"/>
            <a:ext cx="5616575" cy="316071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4542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a:spLocks noGrp="1" noRot="1" noChangeAspect="1"/>
          </p:cNvSpPr>
          <p:nvPr>
            <p:ph type="sldImg" idx="2"/>
          </p:nvPr>
        </p:nvSpPr>
        <p:spPr>
          <a:xfrm>
            <a:off x="730250" y="1169988"/>
            <a:ext cx="5616575" cy="316071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3" name="Shape 423"/>
          <p:cNvSpPr txBox="1">
            <a:spLocks noGrp="1"/>
          </p:cNvSpPr>
          <p:nvPr>
            <p:ph type="body" idx="1"/>
          </p:nvPr>
        </p:nvSpPr>
        <p:spPr>
          <a:xfrm>
            <a:off x="707708" y="4505980"/>
            <a:ext cx="5661660" cy="3686710"/>
          </a:xfrm>
          <a:prstGeom prst="rect">
            <a:avLst/>
          </a:prstGeom>
          <a:noFill/>
          <a:ln>
            <a:noFill/>
          </a:ln>
        </p:spPr>
        <p:txBody>
          <a:bodyPr lIns="93925" tIns="46950" rIns="93925" bIns="4695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24" name="Shape 424"/>
          <p:cNvSpPr txBox="1">
            <a:spLocks noGrp="1"/>
          </p:cNvSpPr>
          <p:nvPr>
            <p:ph type="sldNum" idx="12"/>
          </p:nvPr>
        </p:nvSpPr>
        <p:spPr>
          <a:xfrm>
            <a:off x="4008705" y="8893296"/>
            <a:ext cx="3066733" cy="469778"/>
          </a:xfrm>
          <a:prstGeom prst="rect">
            <a:avLst/>
          </a:prstGeom>
          <a:noFill/>
          <a:ln>
            <a:noFill/>
          </a:ln>
        </p:spPr>
        <p:txBody>
          <a:bodyPr lIns="93925" tIns="46950" rIns="93925" bIns="4695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8563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txBox="1">
            <a:spLocks noGrp="1"/>
          </p:cNvSpPr>
          <p:nvPr>
            <p:ph type="body" idx="1"/>
          </p:nvPr>
        </p:nvSpPr>
        <p:spPr>
          <a:xfrm>
            <a:off x="707708" y="4505980"/>
            <a:ext cx="5661660" cy="3686710"/>
          </a:xfrm>
          <a:prstGeom prst="rect">
            <a:avLst/>
          </a:prstGeom>
        </p:spPr>
        <p:txBody>
          <a:bodyPr lIns="91425" tIns="91425" rIns="91425" bIns="91425" anchor="t" anchorCtr="0">
            <a:noAutofit/>
          </a:bodyPr>
          <a:lstStyle/>
          <a:p>
            <a:pPr lvl="0">
              <a:spcBef>
                <a:spcPts val="0"/>
              </a:spcBef>
              <a:buNone/>
            </a:pPr>
            <a:endParaRPr/>
          </a:p>
        </p:txBody>
      </p:sp>
      <p:sp>
        <p:nvSpPr>
          <p:cNvPr id="439" name="Shape 439"/>
          <p:cNvSpPr>
            <a:spLocks noGrp="1" noRot="1" noChangeAspect="1"/>
          </p:cNvSpPr>
          <p:nvPr>
            <p:ph type="sldImg" idx="2"/>
          </p:nvPr>
        </p:nvSpPr>
        <p:spPr>
          <a:xfrm>
            <a:off x="728663" y="1169988"/>
            <a:ext cx="5619750" cy="316071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8187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B745F1-9CB0-4CD4-89A7-BA4C48E385E6}" type="slidenum">
              <a:rPr lang="en-US" smtClean="0"/>
              <a:t>2</a:t>
            </a:fld>
            <a:endParaRPr lang="en-US" dirty="0"/>
          </a:p>
        </p:txBody>
      </p:sp>
    </p:spTree>
    <p:extLst>
      <p:ext uri="{BB962C8B-B14F-4D97-AF65-F5344CB8AC3E}">
        <p14:creationId xmlns:p14="http://schemas.microsoft.com/office/powerpoint/2010/main" val="2637423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707708" y="4505980"/>
            <a:ext cx="5661660" cy="3686710"/>
          </a:xfrm>
          <a:prstGeom prst="rect">
            <a:avLst/>
          </a:prstGeom>
        </p:spPr>
        <p:txBody>
          <a:bodyPr lIns="91425" tIns="91425" rIns="91425" bIns="91425" anchor="t" anchorCtr="0">
            <a:noAutofit/>
          </a:bodyPr>
          <a:lstStyle/>
          <a:p>
            <a:pPr lvl="0">
              <a:spcBef>
                <a:spcPts val="0"/>
              </a:spcBef>
              <a:buNone/>
            </a:pPr>
            <a:endParaRPr/>
          </a:p>
        </p:txBody>
      </p:sp>
      <p:sp>
        <p:nvSpPr>
          <p:cNvPr id="111" name="Shape 111"/>
          <p:cNvSpPr>
            <a:spLocks noGrp="1" noRot="1" noChangeAspect="1"/>
          </p:cNvSpPr>
          <p:nvPr>
            <p:ph type="sldImg" idx="2"/>
          </p:nvPr>
        </p:nvSpPr>
        <p:spPr>
          <a:xfrm>
            <a:off x="730250" y="1169988"/>
            <a:ext cx="5616575" cy="316071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6026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txBox="1">
            <a:spLocks noGrp="1"/>
          </p:cNvSpPr>
          <p:nvPr>
            <p:ph type="body" idx="1"/>
          </p:nvPr>
        </p:nvSpPr>
        <p:spPr>
          <a:xfrm>
            <a:off x="707708" y="4505980"/>
            <a:ext cx="5661660" cy="3686710"/>
          </a:xfrm>
          <a:prstGeom prst="rect">
            <a:avLst/>
          </a:prstGeom>
        </p:spPr>
        <p:txBody>
          <a:bodyPr lIns="91425" tIns="91425" rIns="91425" bIns="91425" anchor="t" anchorCtr="0">
            <a:noAutofit/>
          </a:bodyPr>
          <a:lstStyle/>
          <a:p>
            <a:pPr lvl="0">
              <a:spcBef>
                <a:spcPts val="0"/>
              </a:spcBef>
              <a:buNone/>
            </a:pPr>
            <a:endParaRPr/>
          </a:p>
        </p:txBody>
      </p:sp>
      <p:sp>
        <p:nvSpPr>
          <p:cNvPr id="300" name="Shape 300"/>
          <p:cNvSpPr>
            <a:spLocks noGrp="1" noRot="1" noChangeAspect="1"/>
          </p:cNvSpPr>
          <p:nvPr>
            <p:ph type="sldImg" idx="2"/>
          </p:nvPr>
        </p:nvSpPr>
        <p:spPr>
          <a:xfrm>
            <a:off x="730250" y="1169988"/>
            <a:ext cx="5616575" cy="316071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3302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745F1-9CB0-4CD4-89A7-BA4C48E385E6}" type="slidenum">
              <a:rPr lang="en-US" smtClean="0"/>
              <a:t>22</a:t>
            </a:fld>
            <a:endParaRPr lang="en-US" dirty="0"/>
          </a:p>
        </p:txBody>
      </p:sp>
    </p:spTree>
    <p:extLst>
      <p:ext uri="{BB962C8B-B14F-4D97-AF65-F5344CB8AC3E}">
        <p14:creationId xmlns:p14="http://schemas.microsoft.com/office/powerpoint/2010/main" val="1398945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69988"/>
            <a:ext cx="5619750" cy="3160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B745F1-9CB0-4CD4-89A7-BA4C48E385E6}" type="slidenum">
              <a:rPr lang="en-US" smtClean="0"/>
              <a:t>27</a:t>
            </a:fld>
            <a:endParaRPr lang="en-US" dirty="0"/>
          </a:p>
        </p:txBody>
      </p:sp>
    </p:spTree>
    <p:extLst>
      <p:ext uri="{BB962C8B-B14F-4D97-AF65-F5344CB8AC3E}">
        <p14:creationId xmlns:p14="http://schemas.microsoft.com/office/powerpoint/2010/main" val="3540154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txBox="1">
            <a:spLocks noGrp="1"/>
          </p:cNvSpPr>
          <p:nvPr>
            <p:ph type="body" idx="1"/>
          </p:nvPr>
        </p:nvSpPr>
        <p:spPr>
          <a:xfrm>
            <a:off x="707708" y="4505980"/>
            <a:ext cx="5661660" cy="3686710"/>
          </a:xfrm>
          <a:prstGeom prst="rect">
            <a:avLst/>
          </a:prstGeom>
        </p:spPr>
        <p:txBody>
          <a:bodyPr lIns="91425" tIns="91425" rIns="91425" bIns="91425" anchor="t" anchorCtr="0">
            <a:noAutofit/>
          </a:bodyPr>
          <a:lstStyle/>
          <a:p>
            <a:pPr lvl="0">
              <a:spcBef>
                <a:spcPts val="0"/>
              </a:spcBef>
              <a:buNone/>
            </a:pPr>
            <a:endParaRPr/>
          </a:p>
        </p:txBody>
      </p:sp>
      <p:sp>
        <p:nvSpPr>
          <p:cNvPr id="394" name="Shape 394"/>
          <p:cNvSpPr>
            <a:spLocks noGrp="1" noRot="1" noChangeAspect="1"/>
          </p:cNvSpPr>
          <p:nvPr>
            <p:ph type="sldImg" idx="2"/>
          </p:nvPr>
        </p:nvSpPr>
        <p:spPr>
          <a:xfrm>
            <a:off x="728663" y="1169988"/>
            <a:ext cx="5619750" cy="316071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8751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69988"/>
            <a:ext cx="5619750" cy="3160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B745F1-9CB0-4CD4-89A7-BA4C48E385E6}" type="slidenum">
              <a:rPr lang="en-US" smtClean="0"/>
              <a:t>30</a:t>
            </a:fld>
            <a:endParaRPr lang="en-US" dirty="0"/>
          </a:p>
        </p:txBody>
      </p:sp>
    </p:spTree>
    <p:extLst>
      <p:ext uri="{BB962C8B-B14F-4D97-AF65-F5344CB8AC3E}">
        <p14:creationId xmlns:p14="http://schemas.microsoft.com/office/powerpoint/2010/main" val="1482806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69988"/>
            <a:ext cx="5619750" cy="3160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B745F1-9CB0-4CD4-89A7-BA4C48E385E6}" type="slidenum">
              <a:rPr lang="en-US" smtClean="0"/>
              <a:t>31</a:t>
            </a:fld>
            <a:endParaRPr lang="en-US" dirty="0"/>
          </a:p>
        </p:txBody>
      </p:sp>
    </p:spTree>
    <p:extLst>
      <p:ext uri="{BB962C8B-B14F-4D97-AF65-F5344CB8AC3E}">
        <p14:creationId xmlns:p14="http://schemas.microsoft.com/office/powerpoint/2010/main" val="4221249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533BB1-416F-4E51-B6B3-D2B8B8C2438C}" type="datetime1">
              <a:rPr lang="en-US" smtClean="0"/>
              <a:t>4/10/21</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r>
              <a:rPr lang="en-US"/>
              <a:t>Your Company Name Presentation Name</a:t>
            </a:r>
            <a:endParaRPr lang="en-US" dirty="0"/>
          </a:p>
        </p:txBody>
      </p:sp>
      <p:sp>
        <p:nvSpPr>
          <p:cNvPr id="6" name="Slide Number Placeholder 5"/>
          <p:cNvSpPr>
            <a:spLocks noGrp="1"/>
          </p:cNvSpPr>
          <p:nvPr>
            <p:ph type="sldNum" sz="quarter" idx="12"/>
          </p:nvPr>
        </p:nvSpPr>
        <p:spPr/>
        <p:txBody>
          <a:bodyPr/>
          <a:lstStyle/>
          <a:p>
            <a:fld id="{8E8FF3B6-C9CA-4BC7-81BA-4AAF1EFF075B}" type="slidenum">
              <a:rPr lang="en-US" smtClean="0"/>
              <a:t>‹#›</a:t>
            </a:fld>
            <a:endParaRPr lang="en-US" dirty="0"/>
          </a:p>
        </p:txBody>
      </p:sp>
    </p:spTree>
    <p:extLst>
      <p:ext uri="{BB962C8B-B14F-4D97-AF65-F5344CB8AC3E}">
        <p14:creationId xmlns:p14="http://schemas.microsoft.com/office/powerpoint/2010/main" val="1880787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ECD2E9-85A1-40FF-B108-7B2F62028C81}" type="datetime1">
              <a:rPr lang="en-US" smtClean="0"/>
              <a:t>4/10/21</a:t>
            </a:fld>
            <a:endParaRPr lang="en-US" dirty="0"/>
          </a:p>
        </p:txBody>
      </p:sp>
      <p:sp>
        <p:nvSpPr>
          <p:cNvPr id="6" name="Footer Placeholder 5"/>
          <p:cNvSpPr>
            <a:spLocks noGrp="1"/>
          </p:cNvSpPr>
          <p:nvPr>
            <p:ph type="ftr" sz="quarter" idx="11"/>
          </p:nvPr>
        </p:nvSpPr>
        <p:spPr/>
        <p:txBody>
          <a:bodyPr/>
          <a:lstStyle/>
          <a:p>
            <a:r>
              <a:rPr lang="en-US"/>
              <a:t>Your Company Name Presentation Name</a:t>
            </a:r>
            <a:endParaRPr lang="en-US" dirty="0"/>
          </a:p>
        </p:txBody>
      </p:sp>
      <p:sp>
        <p:nvSpPr>
          <p:cNvPr id="7" name="Slide Number Placeholder 6"/>
          <p:cNvSpPr>
            <a:spLocks noGrp="1"/>
          </p:cNvSpPr>
          <p:nvPr>
            <p:ph type="sldNum" sz="quarter" idx="12"/>
          </p:nvPr>
        </p:nvSpPr>
        <p:spPr/>
        <p:txBody>
          <a:bodyPr/>
          <a:lstStyle/>
          <a:p>
            <a:fld id="{8E8FF3B6-C9CA-4BC7-81BA-4AAF1EFF075B}" type="slidenum">
              <a:rPr lang="en-US" smtClean="0"/>
              <a:pPr/>
              <a:t>‹#›</a:t>
            </a:fld>
            <a:endParaRPr lang="en-US" dirty="0"/>
          </a:p>
        </p:txBody>
      </p:sp>
    </p:spTree>
    <p:extLst>
      <p:ext uri="{BB962C8B-B14F-4D97-AF65-F5344CB8AC3E}">
        <p14:creationId xmlns:p14="http://schemas.microsoft.com/office/powerpoint/2010/main" val="2682037700"/>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ECD2E9-85A1-40FF-B108-7B2F62028C81}" type="datetime1">
              <a:rPr lang="en-US" smtClean="0"/>
              <a:t>4/10/21</a:t>
            </a:fld>
            <a:endParaRPr lang="en-US" dirty="0"/>
          </a:p>
        </p:txBody>
      </p:sp>
      <p:sp>
        <p:nvSpPr>
          <p:cNvPr id="5" name="Footer Placeholder 4"/>
          <p:cNvSpPr>
            <a:spLocks noGrp="1"/>
          </p:cNvSpPr>
          <p:nvPr>
            <p:ph type="ftr" sz="quarter" idx="11"/>
          </p:nvPr>
        </p:nvSpPr>
        <p:spPr/>
        <p:txBody>
          <a:bodyPr/>
          <a:lstStyle/>
          <a:p>
            <a:r>
              <a:rPr lang="en-US"/>
              <a:t>Your Company Name Presentation Name</a:t>
            </a:r>
            <a:endParaRPr lang="en-US" dirty="0"/>
          </a:p>
        </p:txBody>
      </p:sp>
      <p:sp>
        <p:nvSpPr>
          <p:cNvPr id="6" name="Slide Number Placeholder 5"/>
          <p:cNvSpPr>
            <a:spLocks noGrp="1"/>
          </p:cNvSpPr>
          <p:nvPr>
            <p:ph type="sldNum" sz="quarter" idx="12"/>
          </p:nvPr>
        </p:nvSpPr>
        <p:spPr/>
        <p:txBody>
          <a:bodyPr/>
          <a:lstStyle/>
          <a:p>
            <a:fld id="{8E8FF3B6-C9CA-4BC7-81BA-4AAF1EFF075B}" type="slidenum">
              <a:rPr lang="en-US" smtClean="0"/>
              <a:pPr/>
              <a:t>‹#›</a:t>
            </a:fld>
            <a:endParaRPr lang="en-US" dirty="0"/>
          </a:p>
        </p:txBody>
      </p:sp>
    </p:spTree>
    <p:extLst>
      <p:ext uri="{BB962C8B-B14F-4D97-AF65-F5344CB8AC3E}">
        <p14:creationId xmlns:p14="http://schemas.microsoft.com/office/powerpoint/2010/main" val="3635070368"/>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ECD2E9-85A1-40FF-B108-7B2F62028C81}" type="datetime1">
              <a:rPr lang="en-US" smtClean="0"/>
              <a:t>4/10/21</a:t>
            </a:fld>
            <a:endParaRPr lang="en-US" dirty="0"/>
          </a:p>
        </p:txBody>
      </p:sp>
      <p:sp>
        <p:nvSpPr>
          <p:cNvPr id="5" name="Footer Placeholder 4"/>
          <p:cNvSpPr>
            <a:spLocks noGrp="1"/>
          </p:cNvSpPr>
          <p:nvPr>
            <p:ph type="ftr" sz="quarter" idx="11"/>
          </p:nvPr>
        </p:nvSpPr>
        <p:spPr/>
        <p:txBody>
          <a:bodyPr/>
          <a:lstStyle/>
          <a:p>
            <a:r>
              <a:rPr lang="en-US"/>
              <a:t>Your Company Name Presentation Name</a:t>
            </a:r>
            <a:endParaRPr lang="en-US" dirty="0"/>
          </a:p>
        </p:txBody>
      </p:sp>
      <p:sp>
        <p:nvSpPr>
          <p:cNvPr id="6" name="Slide Number Placeholder 5"/>
          <p:cNvSpPr>
            <a:spLocks noGrp="1"/>
          </p:cNvSpPr>
          <p:nvPr>
            <p:ph type="sldNum" sz="quarter" idx="12"/>
          </p:nvPr>
        </p:nvSpPr>
        <p:spPr/>
        <p:txBody>
          <a:bodyPr/>
          <a:lstStyle/>
          <a:p>
            <a:fld id="{8E8FF3B6-C9CA-4BC7-81BA-4AAF1EFF075B}" type="slidenum">
              <a:rPr lang="en-US" smtClean="0"/>
              <a:pPr/>
              <a:t>‹#›</a:t>
            </a:fld>
            <a:endParaRPr lang="en-US" dirty="0"/>
          </a:p>
        </p:txBody>
      </p:sp>
    </p:spTree>
    <p:extLst>
      <p:ext uri="{BB962C8B-B14F-4D97-AF65-F5344CB8AC3E}">
        <p14:creationId xmlns:p14="http://schemas.microsoft.com/office/powerpoint/2010/main" val="3487574753"/>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ECD2E9-85A1-40FF-B108-7B2F62028C81}" type="datetime1">
              <a:rPr lang="en-US" smtClean="0"/>
              <a:t>4/10/21</a:t>
            </a:fld>
            <a:endParaRPr lang="en-US" dirty="0"/>
          </a:p>
        </p:txBody>
      </p:sp>
      <p:sp>
        <p:nvSpPr>
          <p:cNvPr id="5" name="Footer Placeholder 4"/>
          <p:cNvSpPr>
            <a:spLocks noGrp="1"/>
          </p:cNvSpPr>
          <p:nvPr>
            <p:ph type="ftr" sz="quarter" idx="11"/>
          </p:nvPr>
        </p:nvSpPr>
        <p:spPr/>
        <p:txBody>
          <a:bodyPr/>
          <a:lstStyle/>
          <a:p>
            <a:r>
              <a:rPr lang="en-US"/>
              <a:t>Your Company Name Presentation Name</a:t>
            </a:r>
            <a:endParaRPr lang="en-US" dirty="0"/>
          </a:p>
        </p:txBody>
      </p:sp>
      <p:sp>
        <p:nvSpPr>
          <p:cNvPr id="6" name="Slide Number Placeholder 5"/>
          <p:cNvSpPr>
            <a:spLocks noGrp="1"/>
          </p:cNvSpPr>
          <p:nvPr>
            <p:ph type="sldNum" sz="quarter" idx="12"/>
          </p:nvPr>
        </p:nvSpPr>
        <p:spPr/>
        <p:txBody>
          <a:bodyPr/>
          <a:lstStyle/>
          <a:p>
            <a:fld id="{8E8FF3B6-C9CA-4BC7-81BA-4AAF1EFF075B}" type="slidenum">
              <a:rPr lang="en-US" smtClean="0"/>
              <a:pPr/>
              <a:t>‹#›</a:t>
            </a:fld>
            <a:endParaRPr lang="en-US" dirty="0"/>
          </a:p>
        </p:txBody>
      </p:sp>
    </p:spTree>
    <p:extLst>
      <p:ext uri="{BB962C8B-B14F-4D97-AF65-F5344CB8AC3E}">
        <p14:creationId xmlns:p14="http://schemas.microsoft.com/office/powerpoint/2010/main" val="1978560467"/>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ECD2E9-85A1-40FF-B108-7B2F62028C81}" type="datetime1">
              <a:rPr lang="en-US" smtClean="0"/>
              <a:t>4/10/21</a:t>
            </a:fld>
            <a:endParaRPr lang="en-US" dirty="0"/>
          </a:p>
        </p:txBody>
      </p:sp>
      <p:sp>
        <p:nvSpPr>
          <p:cNvPr id="5" name="Footer Placeholder 4"/>
          <p:cNvSpPr>
            <a:spLocks noGrp="1"/>
          </p:cNvSpPr>
          <p:nvPr>
            <p:ph type="ftr" sz="quarter" idx="11"/>
          </p:nvPr>
        </p:nvSpPr>
        <p:spPr/>
        <p:txBody>
          <a:bodyPr/>
          <a:lstStyle/>
          <a:p>
            <a:r>
              <a:rPr lang="en-US"/>
              <a:t>Your Company Name Presentation Name</a:t>
            </a:r>
            <a:endParaRPr lang="en-US" dirty="0"/>
          </a:p>
        </p:txBody>
      </p:sp>
      <p:sp>
        <p:nvSpPr>
          <p:cNvPr id="6" name="Slide Number Placeholder 5"/>
          <p:cNvSpPr>
            <a:spLocks noGrp="1"/>
          </p:cNvSpPr>
          <p:nvPr>
            <p:ph type="sldNum" sz="quarter" idx="12"/>
          </p:nvPr>
        </p:nvSpPr>
        <p:spPr/>
        <p:txBody>
          <a:bodyPr/>
          <a:lstStyle/>
          <a:p>
            <a:fld id="{8E8FF3B6-C9CA-4BC7-81BA-4AAF1EFF075B}" type="slidenum">
              <a:rPr lang="en-US" smtClean="0"/>
              <a:pPr/>
              <a:t>‹#›</a:t>
            </a:fld>
            <a:endParaRPr lang="en-US" dirty="0"/>
          </a:p>
        </p:txBody>
      </p:sp>
    </p:spTree>
    <p:extLst>
      <p:ext uri="{BB962C8B-B14F-4D97-AF65-F5344CB8AC3E}">
        <p14:creationId xmlns:p14="http://schemas.microsoft.com/office/powerpoint/2010/main" val="1658723164"/>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ECD2E9-85A1-40FF-B108-7B2F62028C81}" type="datetime1">
              <a:rPr lang="en-US" smtClean="0"/>
              <a:t>4/10/21</a:t>
            </a:fld>
            <a:endParaRPr lang="en-US" dirty="0"/>
          </a:p>
        </p:txBody>
      </p:sp>
      <p:sp>
        <p:nvSpPr>
          <p:cNvPr id="5" name="Footer Placeholder 4"/>
          <p:cNvSpPr>
            <a:spLocks noGrp="1"/>
          </p:cNvSpPr>
          <p:nvPr>
            <p:ph type="ftr" sz="quarter" idx="11"/>
          </p:nvPr>
        </p:nvSpPr>
        <p:spPr/>
        <p:txBody>
          <a:bodyPr/>
          <a:lstStyle/>
          <a:p>
            <a:r>
              <a:rPr lang="en-US"/>
              <a:t>Your Company Name Presentation Name</a:t>
            </a:r>
            <a:endParaRPr lang="en-US" dirty="0"/>
          </a:p>
        </p:txBody>
      </p:sp>
      <p:sp>
        <p:nvSpPr>
          <p:cNvPr id="6" name="Slide Number Placeholder 5"/>
          <p:cNvSpPr>
            <a:spLocks noGrp="1"/>
          </p:cNvSpPr>
          <p:nvPr>
            <p:ph type="sldNum" sz="quarter" idx="12"/>
          </p:nvPr>
        </p:nvSpPr>
        <p:spPr/>
        <p:txBody>
          <a:bodyPr/>
          <a:lstStyle/>
          <a:p>
            <a:fld id="{8E8FF3B6-C9CA-4BC7-81BA-4AAF1EFF075B}" type="slidenum">
              <a:rPr lang="en-US" smtClean="0"/>
              <a:pPr/>
              <a:t>‹#›</a:t>
            </a:fld>
            <a:endParaRPr lang="en-US" dirty="0"/>
          </a:p>
        </p:txBody>
      </p:sp>
    </p:spTree>
    <p:extLst>
      <p:ext uri="{BB962C8B-B14F-4D97-AF65-F5344CB8AC3E}">
        <p14:creationId xmlns:p14="http://schemas.microsoft.com/office/powerpoint/2010/main" val="2843603752"/>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ECD2E9-85A1-40FF-B108-7B2F62028C81}" type="datetime1">
              <a:rPr lang="en-US" smtClean="0"/>
              <a:t>4/10/21</a:t>
            </a:fld>
            <a:endParaRPr lang="en-US" dirty="0"/>
          </a:p>
        </p:txBody>
      </p:sp>
      <p:sp>
        <p:nvSpPr>
          <p:cNvPr id="5" name="Footer Placeholder 4"/>
          <p:cNvSpPr>
            <a:spLocks noGrp="1"/>
          </p:cNvSpPr>
          <p:nvPr>
            <p:ph type="ftr" sz="quarter" idx="11"/>
          </p:nvPr>
        </p:nvSpPr>
        <p:spPr/>
        <p:txBody>
          <a:bodyPr/>
          <a:lstStyle/>
          <a:p>
            <a:r>
              <a:rPr lang="en-US"/>
              <a:t>Your Company Name Presentation Name</a:t>
            </a:r>
            <a:endParaRPr lang="en-US" dirty="0"/>
          </a:p>
        </p:txBody>
      </p:sp>
      <p:sp>
        <p:nvSpPr>
          <p:cNvPr id="6" name="Slide Number Placeholder 5"/>
          <p:cNvSpPr>
            <a:spLocks noGrp="1"/>
          </p:cNvSpPr>
          <p:nvPr>
            <p:ph type="sldNum" sz="quarter" idx="12"/>
          </p:nvPr>
        </p:nvSpPr>
        <p:spPr/>
        <p:txBody>
          <a:bodyPr/>
          <a:lstStyle/>
          <a:p>
            <a:fld id="{8E8FF3B6-C9CA-4BC7-81BA-4AAF1EFF075B}" type="slidenum">
              <a:rPr lang="en-US" smtClean="0"/>
              <a:pPr/>
              <a:t>‹#›</a:t>
            </a:fld>
            <a:endParaRPr lang="en-US" dirty="0"/>
          </a:p>
        </p:txBody>
      </p:sp>
    </p:spTree>
    <p:extLst>
      <p:ext uri="{BB962C8B-B14F-4D97-AF65-F5344CB8AC3E}">
        <p14:creationId xmlns:p14="http://schemas.microsoft.com/office/powerpoint/2010/main" val="3843227902"/>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ECD2E9-85A1-40FF-B108-7B2F62028C81}" type="datetime1">
              <a:rPr lang="en-US" smtClean="0"/>
              <a:t>4/10/21</a:t>
            </a:fld>
            <a:endParaRPr lang="en-US" dirty="0"/>
          </a:p>
        </p:txBody>
      </p:sp>
      <p:sp>
        <p:nvSpPr>
          <p:cNvPr id="5" name="Footer Placeholder 4"/>
          <p:cNvSpPr>
            <a:spLocks noGrp="1"/>
          </p:cNvSpPr>
          <p:nvPr>
            <p:ph type="ftr" sz="quarter" idx="11"/>
          </p:nvPr>
        </p:nvSpPr>
        <p:spPr/>
        <p:txBody>
          <a:bodyPr/>
          <a:lstStyle/>
          <a:p>
            <a:r>
              <a:rPr lang="en-US"/>
              <a:t>Your Company Name Presentation Name</a:t>
            </a:r>
            <a:endParaRPr lang="en-US" dirty="0"/>
          </a:p>
        </p:txBody>
      </p:sp>
      <p:sp>
        <p:nvSpPr>
          <p:cNvPr id="6" name="Slide Number Placeholder 5"/>
          <p:cNvSpPr>
            <a:spLocks noGrp="1"/>
          </p:cNvSpPr>
          <p:nvPr>
            <p:ph type="sldNum" sz="quarter" idx="12"/>
          </p:nvPr>
        </p:nvSpPr>
        <p:spPr/>
        <p:txBody>
          <a:bodyPr/>
          <a:lstStyle/>
          <a:p>
            <a:fld id="{8E8FF3B6-C9CA-4BC7-81BA-4AAF1EFF075B}" type="slidenum">
              <a:rPr lang="en-US" smtClean="0"/>
              <a:pPr/>
              <a:t>‹#›</a:t>
            </a:fld>
            <a:endParaRPr lang="en-US" dirty="0"/>
          </a:p>
        </p:txBody>
      </p:sp>
    </p:spTree>
    <p:extLst>
      <p:ext uri="{BB962C8B-B14F-4D97-AF65-F5344CB8AC3E}">
        <p14:creationId xmlns:p14="http://schemas.microsoft.com/office/powerpoint/2010/main" val="3010976606"/>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9FEEB1-47CF-4EEB-A202-AB2429EDD460}" type="datetime1">
              <a:rPr lang="en-US" smtClean="0"/>
              <a:t>4/10/21</a:t>
            </a:fld>
            <a:endParaRPr lang="en-US" dirty="0"/>
          </a:p>
        </p:txBody>
      </p:sp>
      <p:sp>
        <p:nvSpPr>
          <p:cNvPr id="5" name="Footer Placeholder 4"/>
          <p:cNvSpPr>
            <a:spLocks noGrp="1"/>
          </p:cNvSpPr>
          <p:nvPr>
            <p:ph type="ftr" sz="quarter" idx="11"/>
          </p:nvPr>
        </p:nvSpPr>
        <p:spPr/>
        <p:txBody>
          <a:bodyPr/>
          <a:lstStyle/>
          <a:p>
            <a:r>
              <a:rPr lang="en-US"/>
              <a:t>Your Company Name </a:t>
            </a:r>
            <a:r>
              <a:rPr lang="en-US" b="0"/>
              <a:t>Presentation Name</a:t>
            </a:r>
            <a:endParaRPr lang="en-US" b="0" dirty="0"/>
          </a:p>
        </p:txBody>
      </p:sp>
      <p:sp>
        <p:nvSpPr>
          <p:cNvPr id="6" name="Slide Number Placeholder 5"/>
          <p:cNvSpPr>
            <a:spLocks noGrp="1"/>
          </p:cNvSpPr>
          <p:nvPr>
            <p:ph type="sldNum" sz="quarter" idx="12"/>
          </p:nvPr>
        </p:nvSpPr>
        <p:spPr>
          <a:xfrm>
            <a:off x="10951856" y="5867131"/>
            <a:ext cx="551167" cy="365125"/>
          </a:xfrm>
        </p:spPr>
        <p:txBody>
          <a:bodyPr/>
          <a:lstStyle/>
          <a:p>
            <a:fld id="{8E8FF3B6-C9CA-4BC7-81BA-4AAF1EFF075B}" type="slidenum">
              <a:rPr lang="en-US" smtClean="0"/>
              <a:pPr/>
              <a:t>‹#›</a:t>
            </a:fld>
            <a:endParaRPr lang="en-US" dirty="0"/>
          </a:p>
        </p:txBody>
      </p:sp>
      <p:sp>
        <p:nvSpPr>
          <p:cNvPr id="7" name="Rectangle 6">
            <a:extLst>
              <a:ext uri="{FF2B5EF4-FFF2-40B4-BE49-F238E27FC236}">
                <a16:creationId xmlns:a16="http://schemas.microsoft.com/office/drawing/2014/main" id="{661F8ECB-BD45-4BD4-B28D-6933AE964444}"/>
              </a:ext>
            </a:extLst>
          </p:cNvPr>
          <p:cNvSpPr/>
          <p:nvPr userDrawn="1"/>
        </p:nvSpPr>
        <p:spPr>
          <a:xfrm>
            <a:off x="10937631" y="0"/>
            <a:ext cx="586155" cy="5861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505C9E1-2648-4487-A0E2-C979960DE669}"/>
              </a:ext>
            </a:extLst>
          </p:cNvPr>
          <p:cNvCxnSpPr/>
          <p:nvPr userDrawn="1"/>
        </p:nvCxnSpPr>
        <p:spPr>
          <a:xfrm>
            <a:off x="838200" y="1301263"/>
            <a:ext cx="10515600"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270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7A94B1-BCB2-4842-ABED-8B7BCC063184}" type="datetime1">
              <a:rPr lang="en-US" smtClean="0"/>
              <a:t>4/10/21</a:t>
            </a:fld>
            <a:endParaRPr lang="en-US" dirty="0"/>
          </a:p>
        </p:txBody>
      </p:sp>
      <p:sp>
        <p:nvSpPr>
          <p:cNvPr id="5" name="Footer Placeholder 4"/>
          <p:cNvSpPr>
            <a:spLocks noGrp="1"/>
          </p:cNvSpPr>
          <p:nvPr>
            <p:ph type="ftr" sz="quarter" idx="11"/>
          </p:nvPr>
        </p:nvSpPr>
        <p:spPr/>
        <p:txBody>
          <a:bodyPr/>
          <a:lstStyle/>
          <a:p>
            <a:r>
              <a:rPr lang="en-US"/>
              <a:t>Your Company Name Presentation Name</a:t>
            </a:r>
            <a:endParaRPr lang="en-US" dirty="0"/>
          </a:p>
        </p:txBody>
      </p:sp>
      <p:sp>
        <p:nvSpPr>
          <p:cNvPr id="6" name="Slide Number Placeholder 5"/>
          <p:cNvSpPr>
            <a:spLocks noGrp="1"/>
          </p:cNvSpPr>
          <p:nvPr>
            <p:ph type="sldNum" sz="quarter" idx="12"/>
          </p:nvPr>
        </p:nvSpPr>
        <p:spPr/>
        <p:txBody>
          <a:bodyPr/>
          <a:lstStyle/>
          <a:p>
            <a:fld id="{8E8FF3B6-C9CA-4BC7-81BA-4AAF1EFF075B}" type="slidenum">
              <a:rPr lang="en-US" smtClean="0"/>
              <a:t>‹#›</a:t>
            </a:fld>
            <a:endParaRPr lang="en-US" dirty="0"/>
          </a:p>
        </p:txBody>
      </p:sp>
    </p:spTree>
    <p:extLst>
      <p:ext uri="{BB962C8B-B14F-4D97-AF65-F5344CB8AC3E}">
        <p14:creationId xmlns:p14="http://schemas.microsoft.com/office/powerpoint/2010/main" val="2152023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516D73-C2D3-4C6D-98B6-14A62D6E0909}" type="datetime1">
              <a:rPr lang="en-US" smtClean="0"/>
              <a:t>4/10/21</a:t>
            </a:fld>
            <a:endParaRPr lang="en-US" dirty="0"/>
          </a:p>
        </p:txBody>
      </p:sp>
      <p:sp>
        <p:nvSpPr>
          <p:cNvPr id="6" name="Footer Placeholder 5"/>
          <p:cNvSpPr>
            <a:spLocks noGrp="1"/>
          </p:cNvSpPr>
          <p:nvPr>
            <p:ph type="ftr" sz="quarter" idx="11"/>
          </p:nvPr>
        </p:nvSpPr>
        <p:spPr/>
        <p:txBody>
          <a:bodyPr/>
          <a:lstStyle/>
          <a:p>
            <a:r>
              <a:rPr lang="en-US"/>
              <a:t>Your Company Name Presentation Name</a:t>
            </a:r>
            <a:endParaRPr lang="en-US" dirty="0"/>
          </a:p>
        </p:txBody>
      </p:sp>
      <p:sp>
        <p:nvSpPr>
          <p:cNvPr id="7" name="Slide Number Placeholder 6"/>
          <p:cNvSpPr>
            <a:spLocks noGrp="1"/>
          </p:cNvSpPr>
          <p:nvPr>
            <p:ph type="sldNum" sz="quarter" idx="12"/>
          </p:nvPr>
        </p:nvSpPr>
        <p:spPr/>
        <p:txBody>
          <a:bodyPr/>
          <a:lstStyle/>
          <a:p>
            <a:fld id="{8E8FF3B6-C9CA-4BC7-81BA-4AAF1EFF075B}" type="slidenum">
              <a:rPr lang="en-US" smtClean="0"/>
              <a:t>‹#›</a:t>
            </a:fld>
            <a:endParaRPr lang="en-US" dirty="0"/>
          </a:p>
        </p:txBody>
      </p:sp>
      <p:sp>
        <p:nvSpPr>
          <p:cNvPr id="8" name="Rectangle 7">
            <a:extLst>
              <a:ext uri="{FF2B5EF4-FFF2-40B4-BE49-F238E27FC236}">
                <a16:creationId xmlns:a16="http://schemas.microsoft.com/office/drawing/2014/main" id="{BD6ECC12-8AA3-4A2F-904F-251D90821FC1}"/>
              </a:ext>
            </a:extLst>
          </p:cNvPr>
          <p:cNvSpPr/>
          <p:nvPr userDrawn="1"/>
        </p:nvSpPr>
        <p:spPr>
          <a:xfrm>
            <a:off x="10937631" y="0"/>
            <a:ext cx="586155" cy="5861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8DD68025-97C0-48BE-BBB5-2172DE9F3C40}"/>
              </a:ext>
            </a:extLst>
          </p:cNvPr>
          <p:cNvCxnSpPr/>
          <p:nvPr userDrawn="1"/>
        </p:nvCxnSpPr>
        <p:spPr>
          <a:xfrm>
            <a:off x="838200" y="1301263"/>
            <a:ext cx="10515600"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977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64C7C3C-3906-4AEB-9D8C-611C7F0CADA0}" type="datetime1">
              <a:rPr lang="en-US" smtClean="0"/>
              <a:t>4/10/21</a:t>
            </a:fld>
            <a:endParaRPr lang="en-US" dirty="0"/>
          </a:p>
        </p:txBody>
      </p:sp>
      <p:sp>
        <p:nvSpPr>
          <p:cNvPr id="8" name="Footer Placeholder 7"/>
          <p:cNvSpPr>
            <a:spLocks noGrp="1"/>
          </p:cNvSpPr>
          <p:nvPr>
            <p:ph type="ftr" sz="quarter" idx="11"/>
          </p:nvPr>
        </p:nvSpPr>
        <p:spPr/>
        <p:txBody>
          <a:bodyPr/>
          <a:lstStyle/>
          <a:p>
            <a:r>
              <a:rPr lang="en-US"/>
              <a:t>Your Company Name Presentation Name</a:t>
            </a:r>
            <a:endParaRPr lang="en-US" dirty="0"/>
          </a:p>
        </p:txBody>
      </p:sp>
      <p:sp>
        <p:nvSpPr>
          <p:cNvPr id="9" name="Slide Number Placeholder 8"/>
          <p:cNvSpPr>
            <a:spLocks noGrp="1"/>
          </p:cNvSpPr>
          <p:nvPr>
            <p:ph type="sldNum" sz="quarter" idx="12"/>
          </p:nvPr>
        </p:nvSpPr>
        <p:spPr/>
        <p:txBody>
          <a:bodyPr/>
          <a:lstStyle/>
          <a:p>
            <a:fld id="{8E8FF3B6-C9CA-4BC7-81BA-4AAF1EFF075B}" type="slidenum">
              <a:rPr lang="en-US" smtClean="0"/>
              <a:t>‹#›</a:t>
            </a:fld>
            <a:endParaRPr lang="en-US" dirty="0"/>
          </a:p>
        </p:txBody>
      </p:sp>
      <p:sp>
        <p:nvSpPr>
          <p:cNvPr id="10" name="Rectangle 9">
            <a:extLst>
              <a:ext uri="{FF2B5EF4-FFF2-40B4-BE49-F238E27FC236}">
                <a16:creationId xmlns:a16="http://schemas.microsoft.com/office/drawing/2014/main" id="{9FD833B7-E598-482F-ACA3-84BA5E6ADD5A}"/>
              </a:ext>
            </a:extLst>
          </p:cNvPr>
          <p:cNvSpPr/>
          <p:nvPr userDrawn="1"/>
        </p:nvSpPr>
        <p:spPr>
          <a:xfrm>
            <a:off x="10937631" y="0"/>
            <a:ext cx="586155" cy="5861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B0C097F8-E429-4737-A4E0-9EDBEE704D59}"/>
              </a:ext>
            </a:extLst>
          </p:cNvPr>
          <p:cNvCxnSpPr/>
          <p:nvPr userDrawn="1"/>
        </p:nvCxnSpPr>
        <p:spPr>
          <a:xfrm>
            <a:off x="838200" y="1301263"/>
            <a:ext cx="10515600"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7520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ECD2E9-85A1-40FF-B108-7B2F62028C81}" type="datetime1">
              <a:rPr lang="en-US" smtClean="0"/>
              <a:t>4/10/21</a:t>
            </a:fld>
            <a:endParaRPr lang="en-US" dirty="0"/>
          </a:p>
        </p:txBody>
      </p:sp>
      <p:sp>
        <p:nvSpPr>
          <p:cNvPr id="4" name="Footer Placeholder 3"/>
          <p:cNvSpPr>
            <a:spLocks noGrp="1"/>
          </p:cNvSpPr>
          <p:nvPr>
            <p:ph type="ftr" sz="quarter" idx="11"/>
          </p:nvPr>
        </p:nvSpPr>
        <p:spPr/>
        <p:txBody>
          <a:bodyPr/>
          <a:lstStyle/>
          <a:p>
            <a:r>
              <a:rPr lang="en-US"/>
              <a:t>Your Company Name Presentation Name</a:t>
            </a:r>
            <a:endParaRPr lang="en-US" dirty="0"/>
          </a:p>
        </p:txBody>
      </p:sp>
      <p:sp>
        <p:nvSpPr>
          <p:cNvPr id="5" name="Slide Number Placeholder 4"/>
          <p:cNvSpPr>
            <a:spLocks noGrp="1"/>
          </p:cNvSpPr>
          <p:nvPr>
            <p:ph type="sldNum" sz="quarter" idx="12"/>
          </p:nvPr>
        </p:nvSpPr>
        <p:spPr/>
        <p:txBody>
          <a:bodyPr/>
          <a:lstStyle/>
          <a:p>
            <a:fld id="{8E8FF3B6-C9CA-4BC7-81BA-4AAF1EFF075B}" type="slidenum">
              <a:rPr lang="en-US" smtClean="0"/>
              <a:pPr/>
              <a:t>‹#›</a:t>
            </a:fld>
            <a:endParaRPr lang="en-US" dirty="0"/>
          </a:p>
        </p:txBody>
      </p:sp>
    </p:spTree>
    <p:extLst>
      <p:ext uri="{BB962C8B-B14F-4D97-AF65-F5344CB8AC3E}">
        <p14:creationId xmlns:p14="http://schemas.microsoft.com/office/powerpoint/2010/main" val="3672997882"/>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CD2E9-85A1-40FF-B108-7B2F62028C81}" type="datetime1">
              <a:rPr lang="en-US" smtClean="0"/>
              <a:t>4/10/21</a:t>
            </a:fld>
            <a:endParaRPr lang="en-US" dirty="0"/>
          </a:p>
        </p:txBody>
      </p:sp>
      <p:sp>
        <p:nvSpPr>
          <p:cNvPr id="3" name="Footer Placeholder 2"/>
          <p:cNvSpPr>
            <a:spLocks noGrp="1"/>
          </p:cNvSpPr>
          <p:nvPr>
            <p:ph type="ftr" sz="quarter" idx="11"/>
          </p:nvPr>
        </p:nvSpPr>
        <p:spPr/>
        <p:txBody>
          <a:bodyPr/>
          <a:lstStyle/>
          <a:p>
            <a:r>
              <a:rPr lang="en-US"/>
              <a:t>Your Company Name Presentation Name</a:t>
            </a:r>
            <a:endParaRPr lang="en-US" dirty="0"/>
          </a:p>
        </p:txBody>
      </p:sp>
      <p:sp>
        <p:nvSpPr>
          <p:cNvPr id="4" name="Slide Number Placeholder 3"/>
          <p:cNvSpPr>
            <a:spLocks noGrp="1"/>
          </p:cNvSpPr>
          <p:nvPr>
            <p:ph type="sldNum" sz="quarter" idx="12"/>
          </p:nvPr>
        </p:nvSpPr>
        <p:spPr/>
        <p:txBody>
          <a:bodyPr/>
          <a:lstStyle/>
          <a:p>
            <a:fld id="{8E8FF3B6-C9CA-4BC7-81BA-4AAF1EFF075B}" type="slidenum">
              <a:rPr lang="en-US" smtClean="0"/>
              <a:pPr/>
              <a:t>‹#›</a:t>
            </a:fld>
            <a:endParaRPr lang="en-US" dirty="0"/>
          </a:p>
        </p:txBody>
      </p:sp>
    </p:spTree>
    <p:extLst>
      <p:ext uri="{BB962C8B-B14F-4D97-AF65-F5344CB8AC3E}">
        <p14:creationId xmlns:p14="http://schemas.microsoft.com/office/powerpoint/2010/main" val="3415667232"/>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ECD2E9-85A1-40FF-B108-7B2F62028C81}" type="datetime1">
              <a:rPr lang="en-US" smtClean="0"/>
              <a:t>4/10/21</a:t>
            </a:fld>
            <a:endParaRPr lang="en-US" dirty="0"/>
          </a:p>
        </p:txBody>
      </p:sp>
      <p:sp>
        <p:nvSpPr>
          <p:cNvPr id="6" name="Footer Placeholder 5"/>
          <p:cNvSpPr>
            <a:spLocks noGrp="1"/>
          </p:cNvSpPr>
          <p:nvPr>
            <p:ph type="ftr" sz="quarter" idx="11"/>
          </p:nvPr>
        </p:nvSpPr>
        <p:spPr/>
        <p:txBody>
          <a:bodyPr/>
          <a:lstStyle/>
          <a:p>
            <a:r>
              <a:rPr lang="en-US"/>
              <a:t>Your Company Name Presentation Name</a:t>
            </a:r>
            <a:endParaRPr lang="en-US" dirty="0"/>
          </a:p>
        </p:txBody>
      </p:sp>
      <p:sp>
        <p:nvSpPr>
          <p:cNvPr id="7" name="Slide Number Placeholder 6"/>
          <p:cNvSpPr>
            <a:spLocks noGrp="1"/>
          </p:cNvSpPr>
          <p:nvPr>
            <p:ph type="sldNum" sz="quarter" idx="12"/>
          </p:nvPr>
        </p:nvSpPr>
        <p:spPr/>
        <p:txBody>
          <a:bodyPr/>
          <a:lstStyle/>
          <a:p>
            <a:fld id="{8E8FF3B6-C9CA-4BC7-81BA-4AAF1EFF075B}" type="slidenum">
              <a:rPr lang="en-US" smtClean="0"/>
              <a:pPr/>
              <a:t>‹#›</a:t>
            </a:fld>
            <a:endParaRPr lang="en-US" dirty="0"/>
          </a:p>
        </p:txBody>
      </p:sp>
    </p:spTree>
    <p:extLst>
      <p:ext uri="{BB962C8B-B14F-4D97-AF65-F5344CB8AC3E}">
        <p14:creationId xmlns:p14="http://schemas.microsoft.com/office/powerpoint/2010/main" val="2894682354"/>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ECD2E9-85A1-40FF-B108-7B2F62028C81}" type="datetime1">
              <a:rPr lang="en-US" smtClean="0"/>
              <a:t>4/10/21</a:t>
            </a:fld>
            <a:endParaRPr lang="en-US" dirty="0"/>
          </a:p>
        </p:txBody>
      </p:sp>
      <p:sp>
        <p:nvSpPr>
          <p:cNvPr id="6" name="Footer Placeholder 5"/>
          <p:cNvSpPr>
            <a:spLocks noGrp="1"/>
          </p:cNvSpPr>
          <p:nvPr>
            <p:ph type="ftr" sz="quarter" idx="11"/>
          </p:nvPr>
        </p:nvSpPr>
        <p:spPr/>
        <p:txBody>
          <a:bodyPr/>
          <a:lstStyle/>
          <a:p>
            <a:r>
              <a:rPr lang="en-US"/>
              <a:t>Your Company Name Presentation Name</a:t>
            </a:r>
            <a:endParaRPr lang="en-US" dirty="0"/>
          </a:p>
        </p:txBody>
      </p:sp>
      <p:sp>
        <p:nvSpPr>
          <p:cNvPr id="7" name="Slide Number Placeholder 6"/>
          <p:cNvSpPr>
            <a:spLocks noGrp="1"/>
          </p:cNvSpPr>
          <p:nvPr>
            <p:ph type="sldNum" sz="quarter" idx="12"/>
          </p:nvPr>
        </p:nvSpPr>
        <p:spPr/>
        <p:txBody>
          <a:bodyPr/>
          <a:lstStyle/>
          <a:p>
            <a:fld id="{8E8FF3B6-C9CA-4BC7-81BA-4AAF1EFF075B}" type="slidenum">
              <a:rPr lang="en-US" smtClean="0"/>
              <a:pPr/>
              <a:t>‹#›</a:t>
            </a:fld>
            <a:endParaRPr lang="en-US" dirty="0"/>
          </a:p>
        </p:txBody>
      </p:sp>
    </p:spTree>
    <p:extLst>
      <p:ext uri="{BB962C8B-B14F-4D97-AF65-F5344CB8AC3E}">
        <p14:creationId xmlns:p14="http://schemas.microsoft.com/office/powerpoint/2010/main" val="1170144917"/>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BECD2E9-85A1-40FF-B108-7B2F62028C81}" type="datetime1">
              <a:rPr lang="en-US" smtClean="0"/>
              <a:t>4/10/21</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a:t>Your Company Name Presentation Name</a:t>
            </a:r>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E8FF3B6-C9CA-4BC7-81BA-4AAF1EFF075B}" type="slidenum">
              <a:rPr lang="en-US" smtClean="0"/>
              <a:pPr/>
              <a:t>‹#›</a:t>
            </a:fld>
            <a:endParaRPr lang="en-US" dirty="0"/>
          </a:p>
        </p:txBody>
      </p:sp>
      <p:sp>
        <p:nvSpPr>
          <p:cNvPr id="14" name="Rectangle 13">
            <a:extLst>
              <a:ext uri="{FF2B5EF4-FFF2-40B4-BE49-F238E27FC236}">
                <a16:creationId xmlns:a16="http://schemas.microsoft.com/office/drawing/2014/main" id="{70904756-316F-4722-A920-EFA30DB93F6C}"/>
              </a:ext>
            </a:extLst>
          </p:cNvPr>
          <p:cNvSpPr/>
          <p:nvPr userDrawn="1"/>
        </p:nvSpPr>
        <p:spPr>
          <a:xfrm>
            <a:off x="10937631" y="0"/>
            <a:ext cx="586155" cy="5861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C81BFB04-1EBF-4D6A-B689-2FA43E2D7C62}"/>
              </a:ext>
            </a:extLst>
          </p:cNvPr>
          <p:cNvCxnSpPr/>
          <p:nvPr userDrawn="1"/>
        </p:nvCxnSpPr>
        <p:spPr>
          <a:xfrm>
            <a:off x="838200" y="1301263"/>
            <a:ext cx="10515600"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06405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Lst>
  <p:hf hd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openclipart.org/detail/82549/blue-circle-by-mireill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openclipart.org/detail/82549/blue-circle-by-mireille"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openclipart.org/detail/82549/blue-circle-by-mireille" TargetMode="External"/><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hyperlink" Target="http://desarrollobiblico.blogspot.com/2013/09/los-generos-literarios-en-la-biblia.html" TargetMode="Externa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png"/><Relationship Id="rId7"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jp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civilityscorecard.com/" TargetMode="External"/><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38.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2.xml"/><Relationship Id="rId5" Type="http://schemas.openxmlformats.org/officeDocument/2006/relationships/image" Target="../media/image41.tiff"/><Relationship Id="rId4" Type="http://schemas.openxmlformats.org/officeDocument/2006/relationships/image" Target="../media/image40.tiff"/></Relationships>
</file>

<file path=ppt/slides/_rels/slide3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Content Placeholder 6">
            <a:extLst>
              <a:ext uri="{FF2B5EF4-FFF2-40B4-BE49-F238E27FC236}">
                <a16:creationId xmlns:a16="http://schemas.microsoft.com/office/drawing/2014/main" id="{F69CDA07-27B1-48A3-AF0B-F25DE990A4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045" y="0"/>
            <a:ext cx="12178955" cy="2740265"/>
          </a:xfrm>
          <a:prstGeom prst="rect">
            <a:avLst/>
          </a:prstGeom>
        </p:spPr>
      </p:pic>
      <p:sp>
        <p:nvSpPr>
          <p:cNvPr id="26" name="Subtitle 2">
            <a:extLst>
              <a:ext uri="{FF2B5EF4-FFF2-40B4-BE49-F238E27FC236}">
                <a16:creationId xmlns:a16="http://schemas.microsoft.com/office/drawing/2014/main" id="{2D95DC94-B3AA-477A-9D92-EA05B5B47F9C}"/>
              </a:ext>
            </a:extLst>
          </p:cNvPr>
          <p:cNvSpPr txBox="1">
            <a:spLocks/>
          </p:cNvSpPr>
          <p:nvPr/>
        </p:nvSpPr>
        <p:spPr>
          <a:xfrm>
            <a:off x="1476827" y="1970269"/>
            <a:ext cx="9772452" cy="423328"/>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ctr">
              <a:buNone/>
            </a:pPr>
            <a:endParaRPr lang="en-US" sz="4000" b="1" dirty="0">
              <a:solidFill>
                <a:schemeClr val="accent1">
                  <a:lumMod val="50000"/>
                </a:schemeClr>
              </a:solidFill>
              <a:latin typeface="Proxima Nova Light" panose="02000506030000020004" pitchFamily="50" charset="0"/>
            </a:endParaRPr>
          </a:p>
          <a:p>
            <a:pPr marL="0" indent="0" algn="ctr">
              <a:buNone/>
            </a:pPr>
            <a:r>
              <a:rPr lang="en-US" sz="4800" b="1" dirty="0">
                <a:solidFill>
                  <a:srgbClr val="0070C0"/>
                </a:solidFill>
                <a:latin typeface="Imprint MT Shadow" pitchFamily="82" charset="77"/>
              </a:rPr>
              <a:t>Masonic Civility in Uncertain Times</a:t>
            </a:r>
          </a:p>
          <a:p>
            <a:pPr marL="0" indent="0" algn="ctr">
              <a:buNone/>
            </a:pPr>
            <a:r>
              <a:rPr lang="en-US" sz="4400" b="1" dirty="0">
                <a:solidFill>
                  <a:srgbClr val="FF0000"/>
                </a:solidFill>
                <a:latin typeface="Imprint MT Shadow" pitchFamily="82" charset="77"/>
              </a:rPr>
              <a:t>Grand Lodge of Canada in the </a:t>
            </a:r>
          </a:p>
          <a:p>
            <a:pPr marL="0" indent="0" algn="ctr">
              <a:buNone/>
            </a:pPr>
            <a:r>
              <a:rPr lang="en-US" sz="4400" b="1" dirty="0">
                <a:solidFill>
                  <a:srgbClr val="FF0000"/>
                </a:solidFill>
                <a:latin typeface="Imprint MT Shadow" pitchFamily="82" charset="77"/>
              </a:rPr>
              <a:t>Province                     of Ontario</a:t>
            </a:r>
          </a:p>
        </p:txBody>
      </p:sp>
      <p:sp>
        <p:nvSpPr>
          <p:cNvPr id="4" name="Rectangle 3">
            <a:extLst>
              <a:ext uri="{FF2B5EF4-FFF2-40B4-BE49-F238E27FC236}">
                <a16:creationId xmlns:a16="http://schemas.microsoft.com/office/drawing/2014/main" id="{19676AFD-577B-F042-B095-96235107AE83}"/>
              </a:ext>
            </a:extLst>
          </p:cNvPr>
          <p:cNvSpPr/>
          <p:nvPr/>
        </p:nvSpPr>
        <p:spPr>
          <a:xfrm>
            <a:off x="3646522" y="6160869"/>
            <a:ext cx="6864433" cy="646331"/>
          </a:xfrm>
          <a:prstGeom prst="rect">
            <a:avLst/>
          </a:prstGeom>
        </p:spPr>
        <p:txBody>
          <a:bodyPr wrap="square">
            <a:spAutoFit/>
          </a:bodyPr>
          <a:lstStyle/>
          <a:p>
            <a:endParaRPr lang="en-US" b="1" dirty="0">
              <a:solidFill>
                <a:srgbClr val="0070C0"/>
              </a:solidFill>
              <a:latin typeface="Imprint MT Shadow" pitchFamily="82" charset="77"/>
            </a:endParaRPr>
          </a:p>
          <a:p>
            <a:r>
              <a:rPr lang="en-US" b="1" dirty="0">
                <a:solidFill>
                  <a:srgbClr val="0070C0"/>
                </a:solidFill>
                <a:latin typeface="Imprint MT Shadow" pitchFamily="82" charset="77"/>
              </a:rPr>
              <a:t>Presented by Russ </a:t>
            </a:r>
            <a:r>
              <a:rPr lang="en-US" b="1" dirty="0" err="1">
                <a:solidFill>
                  <a:srgbClr val="0070C0"/>
                </a:solidFill>
                <a:latin typeface="Imprint MT Shadow" pitchFamily="82" charset="77"/>
              </a:rPr>
              <a:t>Charvonia</a:t>
            </a:r>
            <a:r>
              <a:rPr lang="en-US" b="1" dirty="0">
                <a:solidFill>
                  <a:srgbClr val="0070C0"/>
                </a:solidFill>
                <a:latin typeface="Imprint MT Shadow" pitchFamily="82" charset="77"/>
              </a:rPr>
              <a:t>, PGM of California 2014/15</a:t>
            </a:r>
            <a:endParaRPr lang="en-US" dirty="0"/>
          </a:p>
        </p:txBody>
      </p:sp>
      <p:sp>
        <p:nvSpPr>
          <p:cNvPr id="3" name="AutoShape 2" descr="No photo description available.">
            <a:extLst>
              <a:ext uri="{FF2B5EF4-FFF2-40B4-BE49-F238E27FC236}">
                <a16:creationId xmlns:a16="http://schemas.microsoft.com/office/drawing/2014/main" id="{26A46852-C46C-E54D-A31A-B3064ECF198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a:extLst>
              <a:ext uri="{FF2B5EF4-FFF2-40B4-BE49-F238E27FC236}">
                <a16:creationId xmlns:a16="http://schemas.microsoft.com/office/drawing/2014/main" id="{408F915F-7673-8C4C-BAA3-D81C716951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5160404" y="4564041"/>
            <a:ext cx="2175992" cy="1919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47605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7"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8"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9"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0"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1"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42"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44" name="Rectangle 43">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0265" y="-12875"/>
            <a:ext cx="2604396" cy="6890194"/>
            <a:chOff x="2199787" y="-12875"/>
            <a:chExt cx="2679011" cy="6890194"/>
          </a:xfrm>
        </p:grpSpPr>
        <p:sp useBgFill="1">
          <p:nvSpPr>
            <p:cNvPr id="47"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2">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8"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2">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51"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52"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53"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4"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55"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56"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9B039EA6-7F4F-CE47-AB33-B0CCB7A6575C}"/>
              </a:ext>
            </a:extLst>
          </p:cNvPr>
          <p:cNvSpPr>
            <a:spLocks noGrp="1"/>
          </p:cNvSpPr>
          <p:nvPr>
            <p:ph type="title"/>
          </p:nvPr>
        </p:nvSpPr>
        <p:spPr>
          <a:xfrm>
            <a:off x="3962399" y="685800"/>
            <a:ext cx="7345891" cy="1413933"/>
          </a:xfrm>
        </p:spPr>
        <p:txBody>
          <a:bodyPr vert="horz" lIns="91440" tIns="45720" rIns="91440" bIns="45720" rtlCol="0" anchor="ctr">
            <a:normAutofit/>
          </a:bodyPr>
          <a:lstStyle/>
          <a:p>
            <a:r>
              <a:rPr lang="en-US"/>
              <a:t>7 TENETS</a:t>
            </a:r>
          </a:p>
        </p:txBody>
      </p:sp>
      <p:pic>
        <p:nvPicPr>
          <p:cNvPr id="32" name="Picture 31" descr="Front steps and columns of a majestic city building">
            <a:extLst>
              <a:ext uri="{FF2B5EF4-FFF2-40B4-BE49-F238E27FC236}">
                <a16:creationId xmlns:a16="http://schemas.microsoft.com/office/drawing/2014/main" id="{09DD991F-D7AB-4D77-B90E-DB84F81DE67B}"/>
              </a:ext>
            </a:extLst>
          </p:cNvPr>
          <p:cNvPicPr>
            <a:picLocks noChangeAspect="1"/>
          </p:cNvPicPr>
          <p:nvPr/>
        </p:nvPicPr>
        <p:blipFill rotWithShape="1">
          <a:blip r:embed="rId3"/>
          <a:srcRect l="31991" r="34340" b="-1"/>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useBgFill="1">
        <p:nvSpPr>
          <p:cNvPr id="5" name="TextBox 4">
            <a:extLst>
              <a:ext uri="{FF2B5EF4-FFF2-40B4-BE49-F238E27FC236}">
                <a16:creationId xmlns:a16="http://schemas.microsoft.com/office/drawing/2014/main" id="{1882B936-992F-AE41-BD75-40D073101318}"/>
              </a:ext>
            </a:extLst>
          </p:cNvPr>
          <p:cNvSpPr txBox="1"/>
          <p:nvPr/>
        </p:nvSpPr>
        <p:spPr>
          <a:xfrm>
            <a:off x="6661713" y="2546984"/>
            <a:ext cx="7659156" cy="3742267"/>
          </a:xfrm>
          <a:prstGeom prst="rect">
            <a:avLst/>
          </a:prstGeom>
        </p:spPr>
        <p:txBody>
          <a:bodyPr vert="horz" lIns="91440" tIns="45720" rIns="91440" bIns="45720" rtlCol="0" anchor="ctr">
            <a:noAutofit/>
          </a:bodyPr>
          <a:lstStyle/>
          <a:p>
            <a:pPr>
              <a:spcBef>
                <a:spcPct val="20000"/>
              </a:spcBef>
              <a:spcAft>
                <a:spcPts val="600"/>
              </a:spcAft>
              <a:buClr>
                <a:schemeClr val="accent1">
                  <a:lumMod val="75000"/>
                </a:schemeClr>
              </a:buClr>
              <a:buSzPct val="145000"/>
              <a:buFont typeface="Arial"/>
              <a:buChar char="•"/>
            </a:pPr>
            <a:r>
              <a:rPr lang="en-US" sz="2400" b="1" dirty="0"/>
              <a:t>Brotherly Love</a:t>
            </a:r>
          </a:p>
          <a:p>
            <a:pPr>
              <a:spcBef>
                <a:spcPct val="20000"/>
              </a:spcBef>
              <a:spcAft>
                <a:spcPts val="600"/>
              </a:spcAft>
              <a:buClr>
                <a:schemeClr val="accent1">
                  <a:lumMod val="75000"/>
                </a:schemeClr>
              </a:buClr>
              <a:buSzPct val="145000"/>
              <a:buFont typeface="Arial"/>
              <a:buChar char="•"/>
            </a:pPr>
            <a:r>
              <a:rPr lang="en-US" sz="2400" b="1" i="1" dirty="0"/>
              <a:t>Relief</a:t>
            </a:r>
          </a:p>
          <a:p>
            <a:pPr>
              <a:spcBef>
                <a:spcPct val="20000"/>
              </a:spcBef>
              <a:spcAft>
                <a:spcPts val="600"/>
              </a:spcAft>
              <a:buClr>
                <a:schemeClr val="accent1">
                  <a:lumMod val="75000"/>
                </a:schemeClr>
              </a:buClr>
              <a:buSzPct val="145000"/>
              <a:buFont typeface="Arial"/>
              <a:buChar char="•"/>
            </a:pPr>
            <a:r>
              <a:rPr lang="en-US" sz="2400" b="1" dirty="0"/>
              <a:t>Truth</a:t>
            </a:r>
          </a:p>
          <a:p>
            <a:pPr>
              <a:spcBef>
                <a:spcPct val="20000"/>
              </a:spcBef>
              <a:spcAft>
                <a:spcPts val="600"/>
              </a:spcAft>
              <a:buClr>
                <a:schemeClr val="accent1">
                  <a:lumMod val="75000"/>
                </a:schemeClr>
              </a:buClr>
              <a:buSzPct val="145000"/>
              <a:buFont typeface="Arial"/>
              <a:buChar char="•"/>
            </a:pPr>
            <a:endParaRPr lang="en-US" sz="2400" b="1" dirty="0"/>
          </a:p>
          <a:p>
            <a:pPr>
              <a:spcBef>
                <a:spcPct val="20000"/>
              </a:spcBef>
              <a:spcAft>
                <a:spcPts val="600"/>
              </a:spcAft>
              <a:buClr>
                <a:schemeClr val="accent1">
                  <a:lumMod val="75000"/>
                </a:schemeClr>
              </a:buClr>
              <a:buSzPct val="145000"/>
              <a:buFont typeface="Arial"/>
              <a:buChar char="•"/>
            </a:pPr>
            <a:r>
              <a:rPr lang="en-US" sz="2400" b="1" i="1" dirty="0"/>
              <a:t>Temperance</a:t>
            </a:r>
          </a:p>
          <a:p>
            <a:pPr>
              <a:spcBef>
                <a:spcPct val="20000"/>
              </a:spcBef>
              <a:spcAft>
                <a:spcPts val="600"/>
              </a:spcAft>
              <a:buClr>
                <a:schemeClr val="accent1">
                  <a:lumMod val="75000"/>
                </a:schemeClr>
              </a:buClr>
              <a:buSzPct val="145000"/>
              <a:buFont typeface="Arial"/>
              <a:buChar char="•"/>
            </a:pPr>
            <a:r>
              <a:rPr lang="en-US" sz="2400" b="1" dirty="0"/>
              <a:t>Fortitude</a:t>
            </a:r>
          </a:p>
          <a:p>
            <a:pPr>
              <a:spcBef>
                <a:spcPct val="20000"/>
              </a:spcBef>
              <a:spcAft>
                <a:spcPts val="600"/>
              </a:spcAft>
              <a:buClr>
                <a:schemeClr val="accent1">
                  <a:lumMod val="75000"/>
                </a:schemeClr>
              </a:buClr>
              <a:buSzPct val="145000"/>
              <a:buFont typeface="Arial"/>
              <a:buChar char="•"/>
            </a:pPr>
            <a:r>
              <a:rPr lang="en-US" sz="2400" b="1" i="1" dirty="0"/>
              <a:t>Prudence</a:t>
            </a:r>
          </a:p>
          <a:p>
            <a:pPr>
              <a:spcBef>
                <a:spcPct val="20000"/>
              </a:spcBef>
              <a:spcAft>
                <a:spcPts val="600"/>
              </a:spcAft>
              <a:buClr>
                <a:schemeClr val="accent1">
                  <a:lumMod val="75000"/>
                </a:schemeClr>
              </a:buClr>
              <a:buSzPct val="145000"/>
              <a:buFont typeface="Arial"/>
              <a:buChar char="•"/>
            </a:pPr>
            <a:r>
              <a:rPr lang="en-US" sz="2400" b="1" dirty="0"/>
              <a:t>Justice</a:t>
            </a:r>
          </a:p>
          <a:p>
            <a:pPr>
              <a:spcBef>
                <a:spcPct val="20000"/>
              </a:spcBef>
              <a:spcAft>
                <a:spcPts val="600"/>
              </a:spcAft>
              <a:buClr>
                <a:schemeClr val="accent1">
                  <a:lumMod val="75000"/>
                </a:schemeClr>
              </a:buClr>
              <a:buSzPct val="145000"/>
              <a:buFont typeface="Arial"/>
              <a:buChar char="•"/>
            </a:pPr>
            <a:endParaRPr lang="en-US" sz="2400" b="1" dirty="0"/>
          </a:p>
        </p:txBody>
      </p:sp>
    </p:spTree>
    <p:extLst>
      <p:ext uri="{BB962C8B-B14F-4D97-AF65-F5344CB8AC3E}">
        <p14:creationId xmlns:p14="http://schemas.microsoft.com/office/powerpoint/2010/main" val="376765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3"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4"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5"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6"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5" grpId="3" animBg="1"/>
      <p:bldP spid="5" grpId="4" animBg="1"/>
      <p:bldP spid="5" grpId="5" animBg="1"/>
      <p:bldP spid="5" grpId="6"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6"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7"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8"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9"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0"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41"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43" name="Rectangle 42">
            <a:extLst>
              <a:ext uri="{FF2B5EF4-FFF2-40B4-BE49-F238E27FC236}">
                <a16:creationId xmlns:a16="http://schemas.microsoft.com/office/drawing/2014/main" id="{24DFAAE7-061D-4086-99EC-872CB3050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039EA6-7F4F-CE47-AB33-B0CCB7A6575C}"/>
              </a:ext>
            </a:extLst>
          </p:cNvPr>
          <p:cNvSpPr>
            <a:spLocks noGrp="1"/>
          </p:cNvSpPr>
          <p:nvPr>
            <p:ph type="title"/>
          </p:nvPr>
        </p:nvSpPr>
        <p:spPr>
          <a:xfrm>
            <a:off x="3854451" y="685800"/>
            <a:ext cx="7648573" cy="1752599"/>
          </a:xfrm>
        </p:spPr>
        <p:txBody>
          <a:bodyPr vert="horz" lIns="91440" tIns="45720" rIns="91440" bIns="45720" rtlCol="0" anchor="ctr">
            <a:normAutofit/>
          </a:bodyPr>
          <a:lstStyle/>
          <a:p>
            <a:r>
              <a:rPr lang="en-US" dirty="0"/>
              <a:t>7 </a:t>
            </a:r>
            <a:r>
              <a:rPr lang="en-US" dirty="0" err="1"/>
              <a:t>DeMOLAY</a:t>
            </a:r>
            <a:r>
              <a:rPr lang="en-US" dirty="0"/>
              <a:t> PRECEPTS</a:t>
            </a:r>
          </a:p>
        </p:txBody>
      </p:sp>
      <p:sp>
        <p:nvSpPr>
          <p:cNvPr id="45" name="Rectangle 44">
            <a:extLst>
              <a:ext uri="{FF2B5EF4-FFF2-40B4-BE49-F238E27FC236}">
                <a16:creationId xmlns:a16="http://schemas.microsoft.com/office/drawing/2014/main" id="{E7570099-A243-48DD-9EAE-36F4AC095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7" name="Freeform 6">
            <a:extLst>
              <a:ext uri="{FF2B5EF4-FFF2-40B4-BE49-F238E27FC236}">
                <a16:creationId xmlns:a16="http://schemas.microsoft.com/office/drawing/2014/main" id="{45E4A74B-6514-424A-ADFA-C232FA6B9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5233" y="1"/>
            <a:ext cx="858884" cy="2780957"/>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lumMod val="75000"/>
            </a:schemeClr>
          </a:solidFill>
          <a:ln>
            <a:noFill/>
          </a:ln>
        </p:spPr>
      </p:sp>
      <p:sp>
        <p:nvSpPr>
          <p:cNvPr id="49" name="Freeform 7">
            <a:extLst>
              <a:ext uri="{FF2B5EF4-FFF2-40B4-BE49-F238E27FC236}">
                <a16:creationId xmlns:a16="http://schemas.microsoft.com/office/drawing/2014/main" id="{F61C5C86-C785-4B92-9F2D-133B8B8C2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1424" y="1"/>
            <a:ext cx="835810" cy="2671495"/>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rgbClr val="595959"/>
          </a:solidFill>
          <a:ln>
            <a:noFill/>
          </a:ln>
        </p:spPr>
      </p:sp>
      <p:sp>
        <p:nvSpPr>
          <p:cNvPr id="51" name="Freeform 12">
            <a:extLst>
              <a:ext uri="{FF2B5EF4-FFF2-40B4-BE49-F238E27FC236}">
                <a16:creationId xmlns:a16="http://schemas.microsoft.com/office/drawing/2014/main" id="{954D0BF9-002C-4D3A-A222-C166094A5D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1424" y="2585830"/>
            <a:ext cx="2175413" cy="4272171"/>
          </a:xfrm>
          <a:custGeom>
            <a:avLst/>
            <a:gdLst/>
            <a:ahLst/>
            <a:cxnLst/>
            <a:rect l="0" t="0" r="r" b="b"/>
            <a:pathLst>
              <a:path w="1697" h="2693">
                <a:moveTo>
                  <a:pt x="0" y="0"/>
                </a:moveTo>
                <a:lnTo>
                  <a:pt x="1622" y="2693"/>
                </a:lnTo>
                <a:lnTo>
                  <a:pt x="1697" y="2693"/>
                </a:lnTo>
                <a:lnTo>
                  <a:pt x="0" y="0"/>
                </a:lnTo>
                <a:close/>
              </a:path>
            </a:pathLst>
          </a:custGeom>
          <a:solidFill>
            <a:srgbClr val="262626"/>
          </a:solidFill>
          <a:ln>
            <a:noFill/>
          </a:ln>
        </p:spPr>
      </p:sp>
      <p:sp>
        <p:nvSpPr>
          <p:cNvPr id="53" name="Freeform 13">
            <a:extLst>
              <a:ext uri="{FF2B5EF4-FFF2-40B4-BE49-F238E27FC236}">
                <a16:creationId xmlns:a16="http://schemas.microsoft.com/office/drawing/2014/main" id="{6080EB6E-D69F-43B1-91EC-75C303342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9078" y="2695292"/>
            <a:ext cx="2690743" cy="4162709"/>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55" name="Freeform: Shape 54">
            <a:extLst>
              <a:ext uri="{FF2B5EF4-FFF2-40B4-BE49-F238E27FC236}">
                <a16:creationId xmlns:a16="http://schemas.microsoft.com/office/drawing/2014/main" id="{21BA816A-EE68-4A96-BA05-73303B2F4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5233" y="2690532"/>
            <a:ext cx="2904320" cy="4167469"/>
          </a:xfrm>
          <a:custGeom>
            <a:avLst/>
            <a:gdLst>
              <a:gd name="connsiteX0" fmla="*/ 0 w 2904320"/>
              <a:gd name="connsiteY0" fmla="*/ 0 h 4167469"/>
              <a:gd name="connsiteX1" fmla="*/ 288431 w 2904320"/>
              <a:gd name="connsiteY1" fmla="*/ 90425 h 4167469"/>
              <a:gd name="connsiteX2" fmla="*/ 2904320 w 2904320"/>
              <a:gd name="connsiteY2" fmla="*/ 3220465 h 4167469"/>
              <a:gd name="connsiteX3" fmla="*/ 2904320 w 2904320"/>
              <a:gd name="connsiteY3" fmla="*/ 4167469 h 4167469"/>
              <a:gd name="connsiteX4" fmla="*/ 2694589 w 2904320"/>
              <a:gd name="connsiteY4" fmla="*/ 4167469 h 4167469"/>
              <a:gd name="connsiteX5" fmla="*/ 3846 w 2904320"/>
              <a:gd name="connsiteY5" fmla="*/ 4759 h 416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4320" h="4167469">
                <a:moveTo>
                  <a:pt x="0" y="0"/>
                </a:moveTo>
                <a:lnTo>
                  <a:pt x="288431" y="90425"/>
                </a:lnTo>
                <a:lnTo>
                  <a:pt x="2904320" y="3220465"/>
                </a:lnTo>
                <a:lnTo>
                  <a:pt x="2904320" y="4167469"/>
                </a:lnTo>
                <a:lnTo>
                  <a:pt x="2694589" y="4167469"/>
                </a:lnTo>
                <a:lnTo>
                  <a:pt x="3846" y="4759"/>
                </a:lnTo>
                <a:close/>
              </a:path>
            </a:pathLst>
          </a:custGeom>
          <a:solidFill>
            <a:schemeClr val="accent1">
              <a:lumMod val="75000"/>
            </a:schemeClr>
          </a:solidFill>
          <a:ln>
            <a:noFill/>
          </a:ln>
        </p:spPr>
      </p:sp>
      <p:sp>
        <p:nvSpPr>
          <p:cNvPr id="57" name="Freeform 15">
            <a:extLst>
              <a:ext uri="{FF2B5EF4-FFF2-40B4-BE49-F238E27FC236}">
                <a16:creationId xmlns:a16="http://schemas.microsoft.com/office/drawing/2014/main" id="{22A94CDB-5D63-4C75-9CB6-6C18CDF37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1424" y="2581071"/>
            <a:ext cx="2894568" cy="427693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rgbClr val="404040"/>
          </a:solidFill>
          <a:ln>
            <a:noFill/>
          </a:ln>
        </p:spPr>
      </p:sp>
      <p:sp useBgFill="1">
        <p:nvSpPr>
          <p:cNvPr id="5" name="TextBox 4">
            <a:extLst>
              <a:ext uri="{FF2B5EF4-FFF2-40B4-BE49-F238E27FC236}">
                <a16:creationId xmlns:a16="http://schemas.microsoft.com/office/drawing/2014/main" id="{1882B936-992F-AE41-BD75-40D073101318}"/>
              </a:ext>
            </a:extLst>
          </p:cNvPr>
          <p:cNvSpPr txBox="1"/>
          <p:nvPr/>
        </p:nvSpPr>
        <p:spPr>
          <a:xfrm>
            <a:off x="6790370" y="2569061"/>
            <a:ext cx="7648572" cy="3124201"/>
          </a:xfrm>
          <a:prstGeom prst="rect">
            <a:avLst/>
          </a:prstGeom>
        </p:spPr>
        <p:txBody>
          <a:bodyPr vert="horz" lIns="91440" tIns="45720" rIns="91440" bIns="45720" rtlCol="0" anchor="t">
            <a:noAutofit/>
          </a:bodyPr>
          <a:lstStyle/>
          <a:p>
            <a:pPr>
              <a:spcBef>
                <a:spcPct val="20000"/>
              </a:spcBef>
              <a:spcAft>
                <a:spcPts val="600"/>
              </a:spcAft>
              <a:buClr>
                <a:schemeClr val="accent1">
                  <a:lumMod val="75000"/>
                </a:schemeClr>
              </a:buClr>
              <a:buSzPct val="145000"/>
              <a:buFont typeface="Arial"/>
              <a:buChar char="•"/>
            </a:pPr>
            <a:r>
              <a:rPr lang="en-US" sz="2400" b="1" dirty="0"/>
              <a:t>Filial Love</a:t>
            </a:r>
          </a:p>
          <a:p>
            <a:pPr>
              <a:spcBef>
                <a:spcPct val="20000"/>
              </a:spcBef>
              <a:spcAft>
                <a:spcPts val="600"/>
              </a:spcAft>
              <a:buClr>
                <a:schemeClr val="accent1">
                  <a:lumMod val="75000"/>
                </a:schemeClr>
              </a:buClr>
              <a:buSzPct val="145000"/>
              <a:buFont typeface="Arial"/>
              <a:buChar char="•"/>
            </a:pPr>
            <a:r>
              <a:rPr lang="en-US" sz="2400" b="1" i="1" dirty="0"/>
              <a:t>Reverence for Sacred Things</a:t>
            </a:r>
          </a:p>
          <a:p>
            <a:pPr>
              <a:spcBef>
                <a:spcPct val="20000"/>
              </a:spcBef>
              <a:spcAft>
                <a:spcPts val="600"/>
              </a:spcAft>
              <a:buClr>
                <a:schemeClr val="accent1">
                  <a:lumMod val="75000"/>
                </a:schemeClr>
              </a:buClr>
              <a:buSzPct val="145000"/>
              <a:buFont typeface="Arial"/>
              <a:buChar char="•"/>
            </a:pPr>
            <a:r>
              <a:rPr lang="en-US" sz="2400" b="1" dirty="0"/>
              <a:t>Courtesy</a:t>
            </a:r>
          </a:p>
          <a:p>
            <a:pPr>
              <a:spcBef>
                <a:spcPct val="20000"/>
              </a:spcBef>
              <a:spcAft>
                <a:spcPts val="600"/>
              </a:spcAft>
              <a:buClr>
                <a:schemeClr val="accent1">
                  <a:lumMod val="75000"/>
                </a:schemeClr>
              </a:buClr>
              <a:buSzPct val="145000"/>
              <a:buFont typeface="Arial"/>
              <a:buChar char="•"/>
            </a:pPr>
            <a:r>
              <a:rPr lang="en-US" sz="2400" b="1" i="1" dirty="0"/>
              <a:t>Comradeship</a:t>
            </a:r>
          </a:p>
          <a:p>
            <a:pPr>
              <a:spcBef>
                <a:spcPct val="20000"/>
              </a:spcBef>
              <a:spcAft>
                <a:spcPts val="600"/>
              </a:spcAft>
              <a:buClr>
                <a:schemeClr val="accent1">
                  <a:lumMod val="75000"/>
                </a:schemeClr>
              </a:buClr>
              <a:buSzPct val="145000"/>
              <a:buFont typeface="Arial"/>
              <a:buChar char="•"/>
            </a:pPr>
            <a:r>
              <a:rPr lang="en-US" sz="2400" b="1" dirty="0"/>
              <a:t>Fidelity</a:t>
            </a:r>
          </a:p>
          <a:p>
            <a:pPr>
              <a:spcBef>
                <a:spcPct val="20000"/>
              </a:spcBef>
              <a:spcAft>
                <a:spcPts val="600"/>
              </a:spcAft>
              <a:buClr>
                <a:schemeClr val="accent1">
                  <a:lumMod val="75000"/>
                </a:schemeClr>
              </a:buClr>
              <a:buSzPct val="145000"/>
              <a:buFont typeface="Arial"/>
              <a:buChar char="•"/>
            </a:pPr>
            <a:r>
              <a:rPr lang="en-US" sz="2400" b="1" i="1" dirty="0"/>
              <a:t>Cleanness</a:t>
            </a:r>
          </a:p>
          <a:p>
            <a:pPr>
              <a:spcBef>
                <a:spcPct val="20000"/>
              </a:spcBef>
              <a:spcAft>
                <a:spcPts val="600"/>
              </a:spcAft>
              <a:buClr>
                <a:schemeClr val="accent1">
                  <a:lumMod val="75000"/>
                </a:schemeClr>
              </a:buClr>
              <a:buSzPct val="145000"/>
              <a:buFont typeface="Arial"/>
              <a:buChar char="•"/>
            </a:pPr>
            <a:r>
              <a:rPr lang="en-US" sz="2400" b="1" dirty="0"/>
              <a:t>Patriotism</a:t>
            </a:r>
          </a:p>
          <a:p>
            <a:pPr>
              <a:spcBef>
                <a:spcPct val="20000"/>
              </a:spcBef>
              <a:spcAft>
                <a:spcPts val="600"/>
              </a:spcAft>
              <a:buClr>
                <a:schemeClr val="accent1">
                  <a:lumMod val="75000"/>
                </a:schemeClr>
              </a:buClr>
              <a:buSzPct val="145000"/>
              <a:buFont typeface="Arial"/>
              <a:buChar char="•"/>
            </a:pPr>
            <a:endParaRPr lang="en-US" sz="2400" b="1" dirty="0"/>
          </a:p>
        </p:txBody>
      </p:sp>
    </p:spTree>
    <p:extLst>
      <p:ext uri="{BB962C8B-B14F-4D97-AF65-F5344CB8AC3E}">
        <p14:creationId xmlns:p14="http://schemas.microsoft.com/office/powerpoint/2010/main" val="16010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3"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4"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5"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6"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5" grpId="3" animBg="1"/>
      <p:bldP spid="5" grpId="4" animBg="1"/>
      <p:bldP spid="5" grpId="5" animBg="1"/>
      <p:bldP spid="5" grpId="6"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roxima Nova Light" panose="02000506030000020004" pitchFamily="50" charset="0"/>
              </a:rPr>
              <a:t>CIVILITY TOOLBOX</a:t>
            </a:r>
          </a:p>
        </p:txBody>
      </p:sp>
      <p:grpSp>
        <p:nvGrpSpPr>
          <p:cNvPr id="3" name="Group 2"/>
          <p:cNvGrpSpPr/>
          <p:nvPr/>
        </p:nvGrpSpPr>
        <p:grpSpPr>
          <a:xfrm>
            <a:off x="3295923" y="2159643"/>
            <a:ext cx="2861955" cy="1236719"/>
            <a:chOff x="665019" y="1983179"/>
            <a:chExt cx="2861954" cy="1236719"/>
          </a:xfrm>
        </p:grpSpPr>
        <p:sp>
          <p:nvSpPr>
            <p:cNvPr id="6" name="TextBox 5"/>
            <p:cNvSpPr txBox="1"/>
            <p:nvPr/>
          </p:nvSpPr>
          <p:spPr>
            <a:xfrm>
              <a:off x="665019" y="2819788"/>
              <a:ext cx="2861954" cy="400110"/>
            </a:xfrm>
            <a:prstGeom prst="rect">
              <a:avLst/>
            </a:prstGeom>
            <a:noFill/>
          </p:spPr>
          <p:txBody>
            <a:bodyPr wrap="square" rtlCol="0">
              <a:spAutoFit/>
            </a:bodyPr>
            <a:lstStyle/>
            <a:p>
              <a:r>
                <a:rPr lang="en-US" sz="2000" dirty="0">
                  <a:solidFill>
                    <a:schemeClr val="accent2"/>
                  </a:solidFill>
                  <a:latin typeface="Proxima Nova Light" panose="02000506030000020004" pitchFamily="50" charset="0"/>
                  <a:ea typeface="Roboto Black" panose="02000000000000000000" pitchFamily="2" charset="0"/>
                </a:rPr>
                <a:t>CIVILITY TOOLS</a:t>
              </a:r>
            </a:p>
          </p:txBody>
        </p:sp>
        <p:cxnSp>
          <p:nvCxnSpPr>
            <p:cNvPr id="7" name="Straight Connector 6"/>
            <p:cNvCxnSpPr/>
            <p:nvPr/>
          </p:nvCxnSpPr>
          <p:spPr>
            <a:xfrm>
              <a:off x="727061" y="2809797"/>
              <a:ext cx="211380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Freeform 6"/>
            <p:cNvSpPr>
              <a:spLocks noEditPoints="1"/>
            </p:cNvSpPr>
            <p:nvPr/>
          </p:nvSpPr>
          <p:spPr bwMode="auto">
            <a:xfrm flipH="1">
              <a:off x="755074" y="1983179"/>
              <a:ext cx="720574" cy="722442"/>
            </a:xfrm>
            <a:custGeom>
              <a:avLst/>
              <a:gdLst>
                <a:gd name="T0" fmla="*/ 25781 w 25781"/>
                <a:gd name="T1" fmla="*/ 0 h 25781"/>
                <a:gd name="T2" fmla="*/ 0 w 25781"/>
                <a:gd name="T3" fmla="*/ 25781 h 25781"/>
                <a:gd name="T4" fmla="*/ 17187 w 25781"/>
                <a:gd name="T5" fmla="*/ 10000 h 25781"/>
                <a:gd name="T6" fmla="*/ 17851 w 25781"/>
                <a:gd name="T7" fmla="*/ 9336 h 25781"/>
                <a:gd name="T8" fmla="*/ 19062 w 25781"/>
                <a:gd name="T9" fmla="*/ 11172 h 25781"/>
                <a:gd name="T10" fmla="*/ 18359 w 25781"/>
                <a:gd name="T11" fmla="*/ 11172 h 25781"/>
                <a:gd name="T12" fmla="*/ 16250 w 25781"/>
                <a:gd name="T13" fmla="*/ 10938 h 25781"/>
                <a:gd name="T14" fmla="*/ 15586 w 25781"/>
                <a:gd name="T15" fmla="*/ 11602 h 25781"/>
                <a:gd name="T16" fmla="*/ 18086 w 25781"/>
                <a:gd name="T17" fmla="*/ 13906 h 25781"/>
                <a:gd name="T18" fmla="*/ 18398 w 25781"/>
                <a:gd name="T19" fmla="*/ 13086 h 25781"/>
                <a:gd name="T20" fmla="*/ 14023 w 25781"/>
                <a:gd name="T21" fmla="*/ 13203 h 25781"/>
                <a:gd name="T22" fmla="*/ 14648 w 25781"/>
                <a:gd name="T23" fmla="*/ 12539 h 25781"/>
                <a:gd name="T24" fmla="*/ 15820 w 25781"/>
                <a:gd name="T25" fmla="*/ 14375 h 25781"/>
                <a:gd name="T26" fmla="*/ 15156 w 25781"/>
                <a:gd name="T27" fmla="*/ 14375 h 25781"/>
                <a:gd name="T28" fmla="*/ 12422 w 25781"/>
                <a:gd name="T29" fmla="*/ 14805 h 25781"/>
                <a:gd name="T30" fmla="*/ 13047 w 25781"/>
                <a:gd name="T31" fmla="*/ 14141 h 25781"/>
                <a:gd name="T32" fmla="*/ 14219 w 25781"/>
                <a:gd name="T33" fmla="*/ 15977 h 25781"/>
                <a:gd name="T34" fmla="*/ 13554 w 25781"/>
                <a:gd name="T35" fmla="*/ 15977 h 25781"/>
                <a:gd name="T36" fmla="*/ 11445 w 25781"/>
                <a:gd name="T37" fmla="*/ 15742 h 25781"/>
                <a:gd name="T38" fmla="*/ 10820 w 25781"/>
                <a:gd name="T39" fmla="*/ 16406 h 25781"/>
                <a:gd name="T40" fmla="*/ 13281 w 25781"/>
                <a:gd name="T41" fmla="*/ 18711 h 25781"/>
                <a:gd name="T42" fmla="*/ 13594 w 25781"/>
                <a:gd name="T43" fmla="*/ 17891 h 25781"/>
                <a:gd name="T44" fmla="*/ 8789 w 25781"/>
                <a:gd name="T45" fmla="*/ 23399 h 25781"/>
                <a:gd name="T46" fmla="*/ 8125 w 25781"/>
                <a:gd name="T47" fmla="*/ 23399 h 25781"/>
                <a:gd name="T48" fmla="*/ 5820 w 25781"/>
                <a:gd name="T49" fmla="*/ 20899 h 25781"/>
                <a:gd name="T50" fmla="*/ 6640 w 25781"/>
                <a:gd name="T51" fmla="*/ 20586 h 25781"/>
                <a:gd name="T52" fmla="*/ 8789 w 25781"/>
                <a:gd name="T53" fmla="*/ 23399 h 25781"/>
                <a:gd name="T54" fmla="*/ 9082 w 25781"/>
                <a:gd name="T55" fmla="*/ 20899 h 25781"/>
                <a:gd name="T56" fmla="*/ 7578 w 25781"/>
                <a:gd name="T57" fmla="*/ 19609 h 25781"/>
                <a:gd name="T58" fmla="*/ 7617 w 25781"/>
                <a:gd name="T59" fmla="*/ 18984 h 25781"/>
                <a:gd name="T60" fmla="*/ 9414 w 25781"/>
                <a:gd name="T61" fmla="*/ 20117 h 25781"/>
                <a:gd name="T62" fmla="*/ 11015 w 25781"/>
                <a:gd name="T63" fmla="*/ 19180 h 25781"/>
                <a:gd name="T64" fmla="*/ 10351 w 25781"/>
                <a:gd name="T65" fmla="*/ 19180 h 25781"/>
                <a:gd name="T66" fmla="*/ 9023 w 25781"/>
                <a:gd name="T67" fmla="*/ 17695 h 25781"/>
                <a:gd name="T68" fmla="*/ 9844 w 25781"/>
                <a:gd name="T69" fmla="*/ 17344 h 25781"/>
                <a:gd name="T70" fmla="*/ 11015 w 25781"/>
                <a:gd name="T71" fmla="*/ 19180 h 25781"/>
                <a:gd name="T72" fmla="*/ 20781 w 25781"/>
                <a:gd name="T73" fmla="*/ 12109 h 25781"/>
                <a:gd name="T74" fmla="*/ 20781 w 25781"/>
                <a:gd name="T75" fmla="*/ 20781 h 25781"/>
                <a:gd name="T76" fmla="*/ 20293 w 25781"/>
                <a:gd name="T77" fmla="*/ 9688 h 25781"/>
                <a:gd name="T78" fmla="*/ 18789 w 25781"/>
                <a:gd name="T79" fmla="*/ 8438 h 25781"/>
                <a:gd name="T80" fmla="*/ 18789 w 25781"/>
                <a:gd name="T81" fmla="*/ 7734 h 25781"/>
                <a:gd name="T82" fmla="*/ 20664 w 25781"/>
                <a:gd name="T83" fmla="*/ 8906 h 25781"/>
                <a:gd name="T84" fmla="*/ 23203 w 25781"/>
                <a:gd name="T85" fmla="*/ 8945 h 25781"/>
                <a:gd name="T86" fmla="*/ 23203 w 25781"/>
                <a:gd name="T87" fmla="*/ 8281 h 25781"/>
                <a:gd name="T88" fmla="*/ 20742 w 25781"/>
                <a:gd name="T89" fmla="*/ 5977 h 25781"/>
                <a:gd name="T90" fmla="*/ 20234 w 25781"/>
                <a:gd name="T91" fmla="*/ 6484 h 25781"/>
                <a:gd name="T92" fmla="*/ 22578 w 25781"/>
                <a:gd name="T93" fmla="*/ 8945 h 25781"/>
                <a:gd name="T94" fmla="*/ 23203 w 25781"/>
                <a:gd name="T95" fmla="*/ 8945 h 25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781" h="25781">
                  <a:moveTo>
                    <a:pt x="5117" y="20664"/>
                  </a:moveTo>
                  <a:lnTo>
                    <a:pt x="25781" y="0"/>
                  </a:lnTo>
                  <a:lnTo>
                    <a:pt x="25781" y="25781"/>
                  </a:lnTo>
                  <a:lnTo>
                    <a:pt x="0" y="25781"/>
                  </a:lnTo>
                  <a:lnTo>
                    <a:pt x="5117" y="20664"/>
                  </a:lnTo>
                  <a:close/>
                  <a:moveTo>
                    <a:pt x="17187" y="10000"/>
                  </a:moveTo>
                  <a:cubicBezTo>
                    <a:pt x="16979" y="9766"/>
                    <a:pt x="16985" y="9544"/>
                    <a:pt x="17207" y="9336"/>
                  </a:cubicBezTo>
                  <a:cubicBezTo>
                    <a:pt x="17428" y="9128"/>
                    <a:pt x="17643" y="9128"/>
                    <a:pt x="17851" y="9336"/>
                  </a:cubicBezTo>
                  <a:lnTo>
                    <a:pt x="19023" y="10508"/>
                  </a:lnTo>
                  <a:cubicBezTo>
                    <a:pt x="19258" y="10716"/>
                    <a:pt x="19271" y="10938"/>
                    <a:pt x="19062" y="11172"/>
                  </a:cubicBezTo>
                  <a:cubicBezTo>
                    <a:pt x="18958" y="11250"/>
                    <a:pt x="18834" y="11289"/>
                    <a:pt x="18691" y="11289"/>
                  </a:cubicBezTo>
                  <a:cubicBezTo>
                    <a:pt x="18548" y="11289"/>
                    <a:pt x="18437" y="11250"/>
                    <a:pt x="18359" y="11172"/>
                  </a:cubicBezTo>
                  <a:lnTo>
                    <a:pt x="17187" y="10000"/>
                  </a:lnTo>
                  <a:close/>
                  <a:moveTo>
                    <a:pt x="16250" y="10938"/>
                  </a:moveTo>
                  <a:cubicBezTo>
                    <a:pt x="16041" y="10729"/>
                    <a:pt x="15820" y="10729"/>
                    <a:pt x="15586" y="10938"/>
                  </a:cubicBezTo>
                  <a:cubicBezTo>
                    <a:pt x="15351" y="11146"/>
                    <a:pt x="15351" y="11367"/>
                    <a:pt x="15586" y="11602"/>
                  </a:cubicBezTo>
                  <a:lnTo>
                    <a:pt x="17773" y="13789"/>
                  </a:lnTo>
                  <a:cubicBezTo>
                    <a:pt x="17851" y="13867"/>
                    <a:pt x="17956" y="13906"/>
                    <a:pt x="18086" y="13906"/>
                  </a:cubicBezTo>
                  <a:cubicBezTo>
                    <a:pt x="18216" y="13906"/>
                    <a:pt x="18320" y="13854"/>
                    <a:pt x="18398" y="13750"/>
                  </a:cubicBezTo>
                  <a:cubicBezTo>
                    <a:pt x="18633" y="13542"/>
                    <a:pt x="18633" y="13320"/>
                    <a:pt x="18398" y="13086"/>
                  </a:cubicBezTo>
                  <a:lnTo>
                    <a:pt x="16250" y="10938"/>
                  </a:lnTo>
                  <a:close/>
                  <a:moveTo>
                    <a:pt x="14023" y="13203"/>
                  </a:moveTo>
                  <a:cubicBezTo>
                    <a:pt x="13763" y="12969"/>
                    <a:pt x="13750" y="12748"/>
                    <a:pt x="13984" y="12539"/>
                  </a:cubicBezTo>
                  <a:cubicBezTo>
                    <a:pt x="14219" y="12331"/>
                    <a:pt x="14440" y="12331"/>
                    <a:pt x="14648" y="12539"/>
                  </a:cubicBezTo>
                  <a:lnTo>
                    <a:pt x="15820" y="13711"/>
                  </a:lnTo>
                  <a:cubicBezTo>
                    <a:pt x="16054" y="13919"/>
                    <a:pt x="16054" y="14141"/>
                    <a:pt x="15820" y="14375"/>
                  </a:cubicBezTo>
                  <a:cubicBezTo>
                    <a:pt x="15742" y="14453"/>
                    <a:pt x="15631" y="14492"/>
                    <a:pt x="15488" y="14492"/>
                  </a:cubicBezTo>
                  <a:cubicBezTo>
                    <a:pt x="15345" y="14492"/>
                    <a:pt x="15234" y="14453"/>
                    <a:pt x="15156" y="14375"/>
                  </a:cubicBezTo>
                  <a:lnTo>
                    <a:pt x="14023" y="13203"/>
                  </a:lnTo>
                  <a:close/>
                  <a:moveTo>
                    <a:pt x="12422" y="14805"/>
                  </a:moveTo>
                  <a:cubicBezTo>
                    <a:pt x="12161" y="14570"/>
                    <a:pt x="12148" y="14349"/>
                    <a:pt x="12383" y="14141"/>
                  </a:cubicBezTo>
                  <a:cubicBezTo>
                    <a:pt x="12617" y="13932"/>
                    <a:pt x="12838" y="13932"/>
                    <a:pt x="13047" y="14141"/>
                  </a:cubicBezTo>
                  <a:lnTo>
                    <a:pt x="14219" y="15313"/>
                  </a:lnTo>
                  <a:cubicBezTo>
                    <a:pt x="14453" y="15547"/>
                    <a:pt x="14453" y="15768"/>
                    <a:pt x="14219" y="15977"/>
                  </a:cubicBezTo>
                  <a:cubicBezTo>
                    <a:pt x="14140" y="16055"/>
                    <a:pt x="14030" y="16094"/>
                    <a:pt x="13887" y="16094"/>
                  </a:cubicBezTo>
                  <a:cubicBezTo>
                    <a:pt x="13743" y="16094"/>
                    <a:pt x="13633" y="16055"/>
                    <a:pt x="13554" y="15977"/>
                  </a:cubicBezTo>
                  <a:lnTo>
                    <a:pt x="12422" y="14805"/>
                  </a:lnTo>
                  <a:close/>
                  <a:moveTo>
                    <a:pt x="11445" y="15742"/>
                  </a:moveTo>
                  <a:cubicBezTo>
                    <a:pt x="11237" y="15534"/>
                    <a:pt x="11015" y="15540"/>
                    <a:pt x="10781" y="15762"/>
                  </a:cubicBezTo>
                  <a:cubicBezTo>
                    <a:pt x="10547" y="15983"/>
                    <a:pt x="10560" y="16198"/>
                    <a:pt x="10820" y="16406"/>
                  </a:cubicBezTo>
                  <a:lnTo>
                    <a:pt x="12929" y="18594"/>
                  </a:lnTo>
                  <a:cubicBezTo>
                    <a:pt x="13034" y="18672"/>
                    <a:pt x="13151" y="18711"/>
                    <a:pt x="13281" y="18711"/>
                  </a:cubicBezTo>
                  <a:cubicBezTo>
                    <a:pt x="13411" y="18711"/>
                    <a:pt x="13515" y="18672"/>
                    <a:pt x="13594" y="18594"/>
                  </a:cubicBezTo>
                  <a:cubicBezTo>
                    <a:pt x="13802" y="18359"/>
                    <a:pt x="13802" y="18125"/>
                    <a:pt x="13594" y="17891"/>
                  </a:cubicBezTo>
                  <a:lnTo>
                    <a:pt x="11445" y="15742"/>
                  </a:lnTo>
                  <a:close/>
                  <a:moveTo>
                    <a:pt x="8789" y="23399"/>
                  </a:moveTo>
                  <a:cubicBezTo>
                    <a:pt x="8685" y="23477"/>
                    <a:pt x="8574" y="23516"/>
                    <a:pt x="8457" y="23516"/>
                  </a:cubicBezTo>
                  <a:cubicBezTo>
                    <a:pt x="8340" y="23516"/>
                    <a:pt x="8229" y="23477"/>
                    <a:pt x="8125" y="23399"/>
                  </a:cubicBezTo>
                  <a:lnTo>
                    <a:pt x="5976" y="21211"/>
                  </a:lnTo>
                  <a:cubicBezTo>
                    <a:pt x="5872" y="21107"/>
                    <a:pt x="5820" y="21003"/>
                    <a:pt x="5820" y="20899"/>
                  </a:cubicBezTo>
                  <a:cubicBezTo>
                    <a:pt x="5820" y="20794"/>
                    <a:pt x="5872" y="20677"/>
                    <a:pt x="5976" y="20547"/>
                  </a:cubicBezTo>
                  <a:cubicBezTo>
                    <a:pt x="6211" y="20339"/>
                    <a:pt x="6432" y="20352"/>
                    <a:pt x="6640" y="20586"/>
                  </a:cubicBezTo>
                  <a:lnTo>
                    <a:pt x="8789" y="22695"/>
                  </a:lnTo>
                  <a:cubicBezTo>
                    <a:pt x="8997" y="22956"/>
                    <a:pt x="8997" y="23190"/>
                    <a:pt x="8789" y="23399"/>
                  </a:cubicBezTo>
                  <a:close/>
                  <a:moveTo>
                    <a:pt x="9414" y="20781"/>
                  </a:moveTo>
                  <a:cubicBezTo>
                    <a:pt x="9336" y="20859"/>
                    <a:pt x="9225" y="20899"/>
                    <a:pt x="9082" y="20899"/>
                  </a:cubicBezTo>
                  <a:cubicBezTo>
                    <a:pt x="8939" y="20899"/>
                    <a:pt x="8828" y="20859"/>
                    <a:pt x="8750" y="20781"/>
                  </a:cubicBezTo>
                  <a:lnTo>
                    <a:pt x="7578" y="19609"/>
                  </a:lnTo>
                  <a:cubicBezTo>
                    <a:pt x="7474" y="19505"/>
                    <a:pt x="7422" y="19401"/>
                    <a:pt x="7422" y="19297"/>
                  </a:cubicBezTo>
                  <a:cubicBezTo>
                    <a:pt x="7422" y="19193"/>
                    <a:pt x="7487" y="19089"/>
                    <a:pt x="7617" y="18984"/>
                  </a:cubicBezTo>
                  <a:cubicBezTo>
                    <a:pt x="7825" y="18750"/>
                    <a:pt x="8034" y="18737"/>
                    <a:pt x="8242" y="18945"/>
                  </a:cubicBezTo>
                  <a:lnTo>
                    <a:pt x="9414" y="20117"/>
                  </a:lnTo>
                  <a:cubicBezTo>
                    <a:pt x="9622" y="20352"/>
                    <a:pt x="9622" y="20573"/>
                    <a:pt x="9414" y="20781"/>
                  </a:cubicBezTo>
                  <a:close/>
                  <a:moveTo>
                    <a:pt x="11015" y="19180"/>
                  </a:moveTo>
                  <a:cubicBezTo>
                    <a:pt x="10937" y="19258"/>
                    <a:pt x="10827" y="19297"/>
                    <a:pt x="10683" y="19297"/>
                  </a:cubicBezTo>
                  <a:cubicBezTo>
                    <a:pt x="10540" y="19297"/>
                    <a:pt x="10429" y="19258"/>
                    <a:pt x="10351" y="19180"/>
                  </a:cubicBezTo>
                  <a:lnTo>
                    <a:pt x="9219" y="18008"/>
                  </a:lnTo>
                  <a:cubicBezTo>
                    <a:pt x="9088" y="17904"/>
                    <a:pt x="9023" y="17800"/>
                    <a:pt x="9023" y="17695"/>
                  </a:cubicBezTo>
                  <a:cubicBezTo>
                    <a:pt x="9023" y="17591"/>
                    <a:pt x="9075" y="17474"/>
                    <a:pt x="9179" y="17344"/>
                  </a:cubicBezTo>
                  <a:cubicBezTo>
                    <a:pt x="9414" y="17136"/>
                    <a:pt x="9635" y="17136"/>
                    <a:pt x="9844" y="17344"/>
                  </a:cubicBezTo>
                  <a:lnTo>
                    <a:pt x="11015" y="18516"/>
                  </a:lnTo>
                  <a:cubicBezTo>
                    <a:pt x="11224" y="18750"/>
                    <a:pt x="11224" y="18971"/>
                    <a:pt x="11015" y="19180"/>
                  </a:cubicBezTo>
                  <a:close/>
                  <a:moveTo>
                    <a:pt x="20781" y="20781"/>
                  </a:moveTo>
                  <a:lnTo>
                    <a:pt x="20781" y="12109"/>
                  </a:lnTo>
                  <a:lnTo>
                    <a:pt x="12070" y="20781"/>
                  </a:lnTo>
                  <a:lnTo>
                    <a:pt x="20781" y="20781"/>
                  </a:lnTo>
                  <a:close/>
                  <a:moveTo>
                    <a:pt x="20664" y="9570"/>
                  </a:moveTo>
                  <a:cubicBezTo>
                    <a:pt x="20560" y="9649"/>
                    <a:pt x="20436" y="9688"/>
                    <a:pt x="20293" y="9688"/>
                  </a:cubicBezTo>
                  <a:cubicBezTo>
                    <a:pt x="20150" y="9688"/>
                    <a:pt x="20039" y="9649"/>
                    <a:pt x="19961" y="9570"/>
                  </a:cubicBezTo>
                  <a:lnTo>
                    <a:pt x="18789" y="8438"/>
                  </a:lnTo>
                  <a:cubicBezTo>
                    <a:pt x="18685" y="8333"/>
                    <a:pt x="18633" y="8216"/>
                    <a:pt x="18633" y="8086"/>
                  </a:cubicBezTo>
                  <a:cubicBezTo>
                    <a:pt x="18633" y="7982"/>
                    <a:pt x="18685" y="7865"/>
                    <a:pt x="18789" y="7734"/>
                  </a:cubicBezTo>
                  <a:cubicBezTo>
                    <a:pt x="19023" y="7526"/>
                    <a:pt x="19245" y="7526"/>
                    <a:pt x="19453" y="7734"/>
                  </a:cubicBezTo>
                  <a:lnTo>
                    <a:pt x="20664" y="8906"/>
                  </a:lnTo>
                  <a:cubicBezTo>
                    <a:pt x="20872" y="9115"/>
                    <a:pt x="20872" y="9336"/>
                    <a:pt x="20664" y="9570"/>
                  </a:cubicBezTo>
                  <a:close/>
                  <a:moveTo>
                    <a:pt x="23203" y="8945"/>
                  </a:moveTo>
                  <a:cubicBezTo>
                    <a:pt x="23333" y="8841"/>
                    <a:pt x="23398" y="8737"/>
                    <a:pt x="23398" y="8633"/>
                  </a:cubicBezTo>
                  <a:cubicBezTo>
                    <a:pt x="23398" y="8529"/>
                    <a:pt x="23333" y="8412"/>
                    <a:pt x="23203" y="8281"/>
                  </a:cubicBezTo>
                  <a:lnTo>
                    <a:pt x="21094" y="6133"/>
                  </a:lnTo>
                  <a:cubicBezTo>
                    <a:pt x="20963" y="6029"/>
                    <a:pt x="20846" y="5977"/>
                    <a:pt x="20742" y="5977"/>
                  </a:cubicBezTo>
                  <a:cubicBezTo>
                    <a:pt x="20638" y="5977"/>
                    <a:pt x="20527" y="6029"/>
                    <a:pt x="20410" y="6133"/>
                  </a:cubicBezTo>
                  <a:cubicBezTo>
                    <a:pt x="20293" y="6237"/>
                    <a:pt x="20234" y="6354"/>
                    <a:pt x="20234" y="6484"/>
                  </a:cubicBezTo>
                  <a:cubicBezTo>
                    <a:pt x="20234" y="6589"/>
                    <a:pt x="20286" y="6693"/>
                    <a:pt x="20390" y="6797"/>
                  </a:cubicBezTo>
                  <a:lnTo>
                    <a:pt x="22578" y="8945"/>
                  </a:lnTo>
                  <a:cubicBezTo>
                    <a:pt x="22656" y="9050"/>
                    <a:pt x="22760" y="9102"/>
                    <a:pt x="22890" y="9102"/>
                  </a:cubicBezTo>
                  <a:cubicBezTo>
                    <a:pt x="23021" y="9102"/>
                    <a:pt x="23125" y="9050"/>
                    <a:pt x="23203" y="8945"/>
                  </a:cubicBezTo>
                  <a:close/>
                </a:path>
              </a:pathLst>
            </a:custGeom>
            <a:noFill/>
            <a:ln w="0">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Proxima Nova Light" panose="02000506030000020004" pitchFamily="50" charset="0"/>
              </a:endParaRPr>
            </a:p>
          </p:txBody>
        </p:sp>
      </p:grpSp>
      <p:sp>
        <p:nvSpPr>
          <p:cNvPr id="10" name="TextBox 9"/>
          <p:cNvSpPr txBox="1"/>
          <p:nvPr/>
        </p:nvSpPr>
        <p:spPr>
          <a:xfrm>
            <a:off x="3295923" y="3863112"/>
            <a:ext cx="4893624" cy="1754326"/>
          </a:xfrm>
          <a:prstGeom prst="rect">
            <a:avLst/>
          </a:prstGeom>
          <a:noFill/>
        </p:spPr>
        <p:txBody>
          <a:bodyPr wrap="square" rtlCol="0">
            <a:spAutoFit/>
          </a:bodyPr>
          <a:lstStyle/>
          <a:p>
            <a:r>
              <a:rPr lang="en-US" dirty="0">
                <a:latin typeface="Proxima Nova Light" panose="02000506030000020004" pitchFamily="50" charset="0"/>
                <a:ea typeface="Roboto Condensed Light" panose="02000000000000000000" pitchFamily="2" charset="0"/>
              </a:rPr>
              <a:t>Resources for individuals, families, lodges, workplaces, communities and government.</a:t>
            </a:r>
          </a:p>
          <a:p>
            <a:endParaRPr lang="en-US" dirty="0">
              <a:latin typeface="Proxima Nova Light" panose="02000506030000020004" pitchFamily="50" charset="0"/>
              <a:ea typeface="Roboto Condensed Light" panose="02000000000000000000" pitchFamily="2" charset="0"/>
            </a:endParaRPr>
          </a:p>
          <a:p>
            <a:r>
              <a:rPr lang="en-US" b="1" dirty="0">
                <a:solidFill>
                  <a:srgbClr val="800000"/>
                </a:solidFill>
                <a:latin typeface="Proxima Nova Light" panose="02000506030000020004" pitchFamily="50" charset="0"/>
                <a:ea typeface="Roboto Condensed Light" panose="02000000000000000000" pitchFamily="2" charset="0"/>
              </a:rPr>
              <a:t>AVAILABLE TO EVERYONE</a:t>
            </a:r>
          </a:p>
          <a:p>
            <a:endParaRPr lang="en-US" b="1" dirty="0">
              <a:solidFill>
                <a:srgbClr val="800000"/>
              </a:solidFill>
              <a:latin typeface="Proxima Nova Light" panose="02000506030000020004" pitchFamily="50" charset="0"/>
              <a:ea typeface="Roboto Condensed Light" panose="02000000000000000000" pitchFamily="2" charset="0"/>
            </a:endParaRPr>
          </a:p>
          <a:p>
            <a:r>
              <a:rPr lang="en-US" b="1" dirty="0" err="1">
                <a:solidFill>
                  <a:srgbClr val="800000"/>
                </a:solidFill>
                <a:latin typeface="Proxima Nova Light" panose="02000506030000020004" pitchFamily="50" charset="0"/>
                <a:ea typeface="Roboto Condensed Light" panose="02000000000000000000" pitchFamily="2" charset="0"/>
              </a:rPr>
              <a:t>CivilityCenter.org</a:t>
            </a:r>
            <a:r>
              <a:rPr lang="en-US" b="1" dirty="0">
                <a:solidFill>
                  <a:srgbClr val="800000"/>
                </a:solidFill>
                <a:latin typeface="Proxima Nova Light" panose="02000506030000020004" pitchFamily="50" charset="0"/>
                <a:ea typeface="Roboto Condensed Light" panose="02000000000000000000" pitchFamily="2" charset="0"/>
              </a:rPr>
              <a:t>/Resources</a:t>
            </a:r>
          </a:p>
        </p:txBody>
      </p:sp>
      <p:pic>
        <p:nvPicPr>
          <p:cNvPr id="9" name="Picture 8"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7937" y="2149475"/>
            <a:ext cx="2590800" cy="2590800"/>
          </a:xfrm>
          <a:prstGeom prst="rect">
            <a:avLst/>
          </a:prstGeom>
        </p:spPr>
      </p:pic>
    </p:spTree>
    <p:extLst>
      <p:ext uri="{BB962C8B-B14F-4D97-AF65-F5344CB8AC3E}">
        <p14:creationId xmlns:p14="http://schemas.microsoft.com/office/powerpoint/2010/main" val="67781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par>
                                <p:cTn id="12" presetID="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9D8BC8-5CFB-4F4B-89B6-26EC564A5A1E}"/>
              </a:ext>
            </a:extLst>
          </p:cNvPr>
          <p:cNvPicPr>
            <a:picLocks noChangeAspect="1"/>
          </p:cNvPicPr>
          <p:nvPr/>
        </p:nvPicPr>
        <p:blipFill rotWithShape="1">
          <a:blip r:embed="rId2"/>
          <a:srcRect l="14667" r="1" b="1"/>
          <a:stretch/>
        </p:blipFill>
        <p:spPr>
          <a:xfrm>
            <a:off x="20" y="0"/>
            <a:ext cx="12191980" cy="6857990"/>
          </a:xfrm>
          <a:prstGeom prst="rect">
            <a:avLst/>
          </a:prstGeom>
        </p:spPr>
      </p:pic>
      <p:sp>
        <p:nvSpPr>
          <p:cNvPr id="3" name="Slide Number Placeholder 2">
            <a:extLst>
              <a:ext uri="{FF2B5EF4-FFF2-40B4-BE49-F238E27FC236}">
                <a16:creationId xmlns:a16="http://schemas.microsoft.com/office/drawing/2014/main" id="{9178075B-6F28-4770-A2E2-579A53E42C7E}"/>
              </a:ext>
            </a:extLst>
          </p:cNvPr>
          <p:cNvSpPr>
            <a:spLocks noGrp="1"/>
          </p:cNvSpPr>
          <p:nvPr>
            <p:ph type="sldNum" sz="quarter" idx="12"/>
          </p:nvPr>
        </p:nvSpPr>
        <p:spPr>
          <a:xfrm>
            <a:off x="10951856" y="5883275"/>
            <a:ext cx="551167" cy="365125"/>
          </a:xfrm>
        </p:spPr>
        <p:txBody>
          <a:bodyPr>
            <a:normAutofit/>
          </a:bodyPr>
          <a:lstStyle/>
          <a:p>
            <a:pPr>
              <a:spcAft>
                <a:spcPts val="600"/>
              </a:spcAft>
            </a:pPr>
            <a:endParaRPr lang="en-US" dirty="0">
              <a:solidFill>
                <a:srgbClr val="FFFFFF"/>
              </a:solidFill>
            </a:endParaRPr>
          </a:p>
        </p:txBody>
      </p:sp>
    </p:spTree>
    <p:extLst>
      <p:ext uri="{BB962C8B-B14F-4D97-AF65-F5344CB8AC3E}">
        <p14:creationId xmlns:p14="http://schemas.microsoft.com/office/powerpoint/2010/main" val="2392410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78075B-6F28-4770-A2E2-579A53E42C7E}"/>
              </a:ext>
            </a:extLst>
          </p:cNvPr>
          <p:cNvSpPr>
            <a:spLocks noGrp="1"/>
          </p:cNvSpPr>
          <p:nvPr>
            <p:ph type="sldNum" sz="quarter" idx="12"/>
          </p:nvPr>
        </p:nvSpPr>
        <p:spPr>
          <a:xfrm>
            <a:off x="10951856" y="5883275"/>
            <a:ext cx="551167" cy="365125"/>
          </a:xfrm>
        </p:spPr>
        <p:txBody>
          <a:bodyPr>
            <a:normAutofit/>
          </a:bodyPr>
          <a:lstStyle/>
          <a:p>
            <a:pPr>
              <a:spcAft>
                <a:spcPts val="600"/>
              </a:spcAft>
            </a:pPr>
            <a:fld id="{8E8FF3B6-C9CA-4BC7-81BA-4AAF1EFF075B}" type="slidenum">
              <a:rPr lang="en-US">
                <a:solidFill>
                  <a:srgbClr val="FFFFFF"/>
                </a:solidFill>
              </a:rPr>
              <a:pPr>
                <a:spcAft>
                  <a:spcPts val="600"/>
                </a:spcAft>
              </a:pPr>
              <a:t>14</a:t>
            </a:fld>
            <a:endParaRPr lang="en-US">
              <a:solidFill>
                <a:srgbClr val="FFFFFF"/>
              </a:solidFill>
            </a:endParaRPr>
          </a:p>
        </p:txBody>
      </p:sp>
      <p:pic>
        <p:nvPicPr>
          <p:cNvPr id="5" name="Picture 4">
            <a:extLst>
              <a:ext uri="{FF2B5EF4-FFF2-40B4-BE49-F238E27FC236}">
                <a16:creationId xmlns:a16="http://schemas.microsoft.com/office/drawing/2014/main" id="{8985F75E-90CC-40A2-A42F-BED23B793230}"/>
              </a:ext>
            </a:extLst>
          </p:cNvPr>
          <p:cNvPicPr>
            <a:picLocks noChangeAspect="1"/>
          </p:cNvPicPr>
          <p:nvPr/>
        </p:nvPicPr>
        <p:blipFill>
          <a:blip r:embed="rId2"/>
          <a:stretch>
            <a:fillRect/>
          </a:stretch>
        </p:blipFill>
        <p:spPr>
          <a:xfrm>
            <a:off x="2548228" y="609600"/>
            <a:ext cx="7524136" cy="3611102"/>
          </a:xfrm>
          <a:prstGeom prst="rect">
            <a:avLst/>
          </a:prstGeom>
        </p:spPr>
      </p:pic>
      <p:sp>
        <p:nvSpPr>
          <p:cNvPr id="6" name="Shape 104">
            <a:extLst>
              <a:ext uri="{FF2B5EF4-FFF2-40B4-BE49-F238E27FC236}">
                <a16:creationId xmlns:a16="http://schemas.microsoft.com/office/drawing/2014/main" id="{7C30DC2A-FB6F-4500-9F18-AE1777142565}"/>
              </a:ext>
            </a:extLst>
          </p:cNvPr>
          <p:cNvSpPr txBox="1"/>
          <p:nvPr/>
        </p:nvSpPr>
        <p:spPr>
          <a:xfrm>
            <a:off x="3769898" y="4582955"/>
            <a:ext cx="5948700" cy="1665445"/>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dirty="0">
                <a:solidFill>
                  <a:srgbClr val="C00000"/>
                </a:solidFill>
                <a:latin typeface="Proxima Nova" panose="02000506030000020004" pitchFamily="50" charset="0"/>
                <a:ea typeface="Roboto Light"/>
                <a:cs typeface="Roboto Light"/>
                <a:sym typeface="Roboto Light"/>
              </a:rPr>
              <a:t>Understand</a:t>
            </a:r>
          </a:p>
        </p:txBody>
      </p:sp>
    </p:spTree>
    <p:extLst>
      <p:ext uri="{BB962C8B-B14F-4D97-AF65-F5344CB8AC3E}">
        <p14:creationId xmlns:p14="http://schemas.microsoft.com/office/powerpoint/2010/main" val="701137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78075B-6F28-4770-A2E2-579A53E42C7E}"/>
              </a:ext>
            </a:extLst>
          </p:cNvPr>
          <p:cNvSpPr>
            <a:spLocks noGrp="1"/>
          </p:cNvSpPr>
          <p:nvPr>
            <p:ph type="sldNum" sz="quarter" idx="12"/>
          </p:nvPr>
        </p:nvSpPr>
        <p:spPr>
          <a:xfrm>
            <a:off x="10951856" y="5883275"/>
            <a:ext cx="551167" cy="365125"/>
          </a:xfrm>
        </p:spPr>
        <p:txBody>
          <a:bodyPr>
            <a:normAutofit/>
          </a:bodyPr>
          <a:lstStyle/>
          <a:p>
            <a:pPr>
              <a:spcAft>
                <a:spcPts val="600"/>
              </a:spcAft>
            </a:pPr>
            <a:fld id="{8E8FF3B6-C9CA-4BC7-81BA-4AAF1EFF075B}" type="slidenum">
              <a:rPr lang="en-US">
                <a:solidFill>
                  <a:srgbClr val="FFFFFF"/>
                </a:solidFill>
              </a:rPr>
              <a:pPr>
                <a:spcAft>
                  <a:spcPts val="600"/>
                </a:spcAft>
              </a:pPr>
              <a:t>15</a:t>
            </a:fld>
            <a:endParaRPr lang="en-US">
              <a:solidFill>
                <a:srgbClr val="FFFFFF"/>
              </a:solidFill>
            </a:endParaRPr>
          </a:p>
        </p:txBody>
      </p:sp>
      <p:pic>
        <p:nvPicPr>
          <p:cNvPr id="5" name="Picture 4">
            <a:extLst>
              <a:ext uri="{FF2B5EF4-FFF2-40B4-BE49-F238E27FC236}">
                <a16:creationId xmlns:a16="http://schemas.microsoft.com/office/drawing/2014/main" id="{8985F75E-90CC-40A2-A42F-BED23B793230}"/>
              </a:ext>
            </a:extLst>
          </p:cNvPr>
          <p:cNvPicPr>
            <a:picLocks noChangeAspect="1"/>
          </p:cNvPicPr>
          <p:nvPr/>
        </p:nvPicPr>
        <p:blipFill>
          <a:blip r:embed="rId2"/>
          <a:stretch>
            <a:fillRect/>
          </a:stretch>
        </p:blipFill>
        <p:spPr>
          <a:xfrm>
            <a:off x="2333932" y="609600"/>
            <a:ext cx="7524136" cy="3611102"/>
          </a:xfrm>
          <a:prstGeom prst="rect">
            <a:avLst/>
          </a:prstGeom>
        </p:spPr>
      </p:pic>
      <p:sp>
        <p:nvSpPr>
          <p:cNvPr id="6" name="Shape 104">
            <a:extLst>
              <a:ext uri="{FF2B5EF4-FFF2-40B4-BE49-F238E27FC236}">
                <a16:creationId xmlns:a16="http://schemas.microsoft.com/office/drawing/2014/main" id="{7C30DC2A-FB6F-4500-9F18-AE1777142565}"/>
              </a:ext>
            </a:extLst>
          </p:cNvPr>
          <p:cNvSpPr txBox="1"/>
          <p:nvPr/>
        </p:nvSpPr>
        <p:spPr>
          <a:xfrm>
            <a:off x="3769898" y="4582955"/>
            <a:ext cx="5948700" cy="1665445"/>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dirty="0">
                <a:solidFill>
                  <a:srgbClr val="C00000"/>
                </a:solidFill>
                <a:latin typeface="Proxima Nova" panose="02000506030000020004" pitchFamily="50" charset="0"/>
                <a:ea typeface="Roboto Light"/>
                <a:cs typeface="Roboto Light"/>
                <a:sym typeface="Roboto Light"/>
              </a:rPr>
              <a:t>Understand</a:t>
            </a:r>
          </a:p>
          <a:p>
            <a:pPr marL="0" marR="0" lvl="0" indent="0" algn="ctr" rtl="0">
              <a:spcBef>
                <a:spcPts val="0"/>
              </a:spcBef>
              <a:buSzPct val="25000"/>
              <a:buNone/>
            </a:pPr>
            <a:r>
              <a:rPr lang="en-US" sz="3200" b="1" dirty="0">
                <a:solidFill>
                  <a:srgbClr val="00B050"/>
                </a:solidFill>
                <a:latin typeface="Proxima Nova" panose="02000506030000020004" pitchFamily="50" charset="0"/>
                <a:ea typeface="Roboto Light"/>
                <a:cs typeface="Roboto Light"/>
                <a:sym typeface="Roboto Light"/>
              </a:rPr>
              <a:t>Accept</a:t>
            </a:r>
          </a:p>
        </p:txBody>
      </p:sp>
    </p:spTree>
    <p:extLst>
      <p:ext uri="{BB962C8B-B14F-4D97-AF65-F5344CB8AC3E}">
        <p14:creationId xmlns:p14="http://schemas.microsoft.com/office/powerpoint/2010/main" val="3836564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78075B-6F28-4770-A2E2-579A53E42C7E}"/>
              </a:ext>
            </a:extLst>
          </p:cNvPr>
          <p:cNvSpPr>
            <a:spLocks noGrp="1"/>
          </p:cNvSpPr>
          <p:nvPr>
            <p:ph type="sldNum" sz="quarter" idx="12"/>
          </p:nvPr>
        </p:nvSpPr>
        <p:spPr>
          <a:xfrm>
            <a:off x="10951856" y="5883275"/>
            <a:ext cx="551167" cy="365125"/>
          </a:xfrm>
        </p:spPr>
        <p:txBody>
          <a:bodyPr>
            <a:normAutofit/>
          </a:bodyPr>
          <a:lstStyle/>
          <a:p>
            <a:pPr>
              <a:spcAft>
                <a:spcPts val="600"/>
              </a:spcAft>
            </a:pPr>
            <a:fld id="{8E8FF3B6-C9CA-4BC7-81BA-4AAF1EFF075B}" type="slidenum">
              <a:rPr lang="en-US">
                <a:solidFill>
                  <a:srgbClr val="FFFFFF"/>
                </a:solidFill>
              </a:rPr>
              <a:pPr>
                <a:spcAft>
                  <a:spcPts val="600"/>
                </a:spcAft>
              </a:pPr>
              <a:t>16</a:t>
            </a:fld>
            <a:endParaRPr lang="en-US">
              <a:solidFill>
                <a:srgbClr val="FFFFFF"/>
              </a:solidFill>
            </a:endParaRPr>
          </a:p>
        </p:txBody>
      </p:sp>
      <p:pic>
        <p:nvPicPr>
          <p:cNvPr id="5" name="Picture 4">
            <a:extLst>
              <a:ext uri="{FF2B5EF4-FFF2-40B4-BE49-F238E27FC236}">
                <a16:creationId xmlns:a16="http://schemas.microsoft.com/office/drawing/2014/main" id="{8985F75E-90CC-40A2-A42F-BED23B793230}"/>
              </a:ext>
            </a:extLst>
          </p:cNvPr>
          <p:cNvPicPr>
            <a:picLocks noChangeAspect="1"/>
          </p:cNvPicPr>
          <p:nvPr/>
        </p:nvPicPr>
        <p:blipFill>
          <a:blip r:embed="rId2"/>
          <a:stretch>
            <a:fillRect/>
          </a:stretch>
        </p:blipFill>
        <p:spPr>
          <a:xfrm>
            <a:off x="2333932" y="609600"/>
            <a:ext cx="7524136" cy="3611102"/>
          </a:xfrm>
          <a:prstGeom prst="rect">
            <a:avLst/>
          </a:prstGeom>
        </p:spPr>
      </p:pic>
      <p:sp>
        <p:nvSpPr>
          <p:cNvPr id="6" name="Shape 104">
            <a:extLst>
              <a:ext uri="{FF2B5EF4-FFF2-40B4-BE49-F238E27FC236}">
                <a16:creationId xmlns:a16="http://schemas.microsoft.com/office/drawing/2014/main" id="{7C30DC2A-FB6F-4500-9F18-AE1777142565}"/>
              </a:ext>
            </a:extLst>
          </p:cNvPr>
          <p:cNvSpPr txBox="1"/>
          <p:nvPr/>
        </p:nvSpPr>
        <p:spPr>
          <a:xfrm>
            <a:off x="3769898" y="4582955"/>
            <a:ext cx="5948700" cy="1665445"/>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dirty="0">
                <a:solidFill>
                  <a:srgbClr val="C00000"/>
                </a:solidFill>
                <a:latin typeface="Proxima Nova" panose="02000506030000020004" pitchFamily="50" charset="0"/>
                <a:ea typeface="Roboto Light"/>
                <a:cs typeface="Roboto Light"/>
                <a:sym typeface="Roboto Light"/>
              </a:rPr>
              <a:t>Understand</a:t>
            </a:r>
          </a:p>
          <a:p>
            <a:pPr marL="0" marR="0" lvl="0" indent="0" algn="ctr" rtl="0">
              <a:spcBef>
                <a:spcPts val="0"/>
              </a:spcBef>
              <a:buSzPct val="25000"/>
              <a:buNone/>
            </a:pPr>
            <a:r>
              <a:rPr lang="en-US" sz="3200" b="1" dirty="0">
                <a:solidFill>
                  <a:srgbClr val="00B050"/>
                </a:solidFill>
                <a:latin typeface="Proxima Nova" panose="02000506030000020004" pitchFamily="50" charset="0"/>
                <a:ea typeface="Roboto Light"/>
                <a:cs typeface="Roboto Light"/>
                <a:sym typeface="Roboto Light"/>
              </a:rPr>
              <a:t>Accept</a:t>
            </a:r>
          </a:p>
          <a:p>
            <a:pPr marL="0" marR="0" lvl="0" indent="0" algn="ctr" rtl="0">
              <a:spcBef>
                <a:spcPts val="0"/>
              </a:spcBef>
              <a:buSzPct val="25000"/>
              <a:buNone/>
            </a:pPr>
            <a:r>
              <a:rPr lang="en-US" sz="3200" b="1" dirty="0">
                <a:solidFill>
                  <a:srgbClr val="0070C0"/>
                </a:solidFill>
                <a:latin typeface="Proxima Nova" panose="02000506030000020004" pitchFamily="50" charset="0"/>
                <a:ea typeface="Roboto Light"/>
                <a:cs typeface="Roboto Light"/>
                <a:sym typeface="Roboto Light"/>
              </a:rPr>
              <a:t>Appreciate</a:t>
            </a:r>
          </a:p>
        </p:txBody>
      </p:sp>
    </p:spTree>
    <p:extLst>
      <p:ext uri="{BB962C8B-B14F-4D97-AF65-F5344CB8AC3E}">
        <p14:creationId xmlns:p14="http://schemas.microsoft.com/office/powerpoint/2010/main" val="1605381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1000"/>
                                        <p:tgtEl>
                                          <p:spTgt spid="6">
                                            <p:txEl>
                                              <p:pRg st="1" end="1"/>
                                            </p:txEl>
                                          </p:spTgt>
                                        </p:tgtEl>
                                        <p:attrNameLst>
                                          <p:attrName>ppt_x</p:attrName>
                                        </p:attrNameLst>
                                      </p:cBhvr>
                                      <p:tavLst>
                                        <p:tav tm="0">
                                          <p:val>
                                            <p:strVal val="#ppt_x-#ppt_w*1.125000"/>
                                          </p:val>
                                        </p:tav>
                                        <p:tav tm="100000">
                                          <p:val>
                                            <p:strVal val="#ppt_x"/>
                                          </p:val>
                                        </p:tav>
                                      </p:tavLst>
                                    </p:anim>
                                    <p:animEffect transition="in" filter="wipe(right)">
                                      <p:cBhvr>
                                        <p:cTn id="14" dur="10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1000"/>
                                        <p:tgtEl>
                                          <p:spTgt spid="6">
                                            <p:txEl>
                                              <p:pRg st="2" end="2"/>
                                            </p:txEl>
                                          </p:spTgt>
                                        </p:tgtEl>
                                        <p:attrNameLst>
                                          <p:attrName>ppt_y</p:attrName>
                                        </p:attrNameLst>
                                      </p:cBhvr>
                                      <p:tavLst>
                                        <p:tav tm="0">
                                          <p:val>
                                            <p:strVal val="#ppt_y-#ppt_h*1.125000"/>
                                          </p:val>
                                        </p:tav>
                                        <p:tav tm="100000">
                                          <p:val>
                                            <p:strVal val="#ppt_y"/>
                                          </p:val>
                                        </p:tav>
                                      </p:tavLst>
                                    </p:anim>
                                    <p:animEffect transition="in" filter="wipe(down)">
                                      <p:cBhvr>
                                        <p:cTn id="20"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1739277-579A-7644-8AE5-C896542A583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a:extLst>
              <a:ext uri="{FF2B5EF4-FFF2-40B4-BE49-F238E27FC236}">
                <a16:creationId xmlns:a16="http://schemas.microsoft.com/office/drawing/2014/main" id="{C472171B-A5B3-7843-A34F-00A78EA35B1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23132" y="0"/>
            <a:ext cx="10345735" cy="7980996"/>
          </a:xfrm>
          <a:prstGeom prst="rect">
            <a:avLst/>
          </a:prstGeom>
        </p:spPr>
      </p:pic>
    </p:spTree>
    <p:extLst>
      <p:ext uri="{BB962C8B-B14F-4D97-AF65-F5344CB8AC3E}">
        <p14:creationId xmlns:p14="http://schemas.microsoft.com/office/powerpoint/2010/main" val="3044877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7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7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7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7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7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7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79" name="Rectangle 7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people mosaics">
            <a:extLst>
              <a:ext uri="{FF2B5EF4-FFF2-40B4-BE49-F238E27FC236}">
                <a16:creationId xmlns:a16="http://schemas.microsoft.com/office/drawing/2014/main" id="{65A69C87-8B86-354F-80CA-972EAC3C8E7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43467" y="866309"/>
            <a:ext cx="10905066" cy="5125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612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1754D50-B14B-6043-8AFD-127D69CC28E6}"/>
              </a:ext>
            </a:extLst>
          </p:cNvPr>
          <p:cNvSpPr/>
          <p:nvPr/>
        </p:nvSpPr>
        <p:spPr>
          <a:xfrm>
            <a:off x="5847346" y="2887133"/>
            <a:ext cx="558800" cy="541867"/>
          </a:xfrm>
          <a:prstGeom prst="ellipse">
            <a:avLst/>
          </a:prstGeom>
          <a:solidFill>
            <a:srgbClr val="2A52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4349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ttps://thepeacearchitect.files.wordpress.com/2016/11/angry-couple-back-to-back.jpg?w=640"/>
          <p:cNvPicPr>
            <a:picLocks noChangeAspect="1" noChangeArrowheads="1"/>
          </p:cNvPicPr>
          <p:nvPr/>
        </p:nvPicPr>
        <p:blipFill rotWithShape="1">
          <a:blip r:embed="rId3">
            <a:extLst>
              <a:ext uri="{28A0092B-C50C-407E-A947-70E740481C1C}">
                <a14:useLocalDpi xmlns:a14="http://schemas.microsoft.com/office/drawing/2010/main" val="0"/>
              </a:ext>
            </a:extLst>
          </a:blip>
          <a:srcRect t="8670" r="-3" b="5799"/>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https://cdn-images-1.medium.com/max/1600/0*731mXd7ijqx2ICs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991" b="2556"/>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https://welldoing.org/storage/app/uploads/public/552/4f2/271/5524f2271431551846617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020" r="18439"/>
          <a:stretch/>
        </p:blipFill>
        <p:spPr bwMode="auto">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841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3" name="Rectangle 18">
            <a:extLst>
              <a:ext uri="{FF2B5EF4-FFF2-40B4-BE49-F238E27FC236}">
                <a16:creationId xmlns:a16="http://schemas.microsoft.com/office/drawing/2014/main" id="{7E123AAE-7C5D-4EC5-B570-7141C9405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0">
            <a:extLst>
              <a:ext uri="{FF2B5EF4-FFF2-40B4-BE49-F238E27FC236}">
                <a16:creationId xmlns:a16="http://schemas.microsoft.com/office/drawing/2014/main" id="{EBE68FE8-33EE-42EC-8894-0492375502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 up of a logo&#10;&#10;Description automatically generated">
            <a:extLst>
              <a:ext uri="{FF2B5EF4-FFF2-40B4-BE49-F238E27FC236}">
                <a16:creationId xmlns:a16="http://schemas.microsoft.com/office/drawing/2014/main" id="{C4FC3978-78BF-A64A-B0F9-09321C74C5D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310467" y="643467"/>
            <a:ext cx="5571066" cy="5571066"/>
          </a:xfrm>
          <a:prstGeom prst="rect">
            <a:avLst/>
          </a:prstGeom>
        </p:spPr>
      </p:pic>
      <p:sp>
        <p:nvSpPr>
          <p:cNvPr id="4" name="Oval 3">
            <a:extLst>
              <a:ext uri="{FF2B5EF4-FFF2-40B4-BE49-F238E27FC236}">
                <a16:creationId xmlns:a16="http://schemas.microsoft.com/office/drawing/2014/main" id="{D1754D50-B14B-6043-8AFD-127D69CC28E6}"/>
              </a:ext>
            </a:extLst>
          </p:cNvPr>
          <p:cNvSpPr/>
          <p:nvPr/>
        </p:nvSpPr>
        <p:spPr>
          <a:xfrm>
            <a:off x="5847346" y="2887133"/>
            <a:ext cx="558800" cy="541867"/>
          </a:xfrm>
          <a:prstGeom prst="ellipse">
            <a:avLst/>
          </a:prstGeom>
          <a:solidFill>
            <a:srgbClr val="2A52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54804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1754D50-B14B-6043-8AFD-127D69CC28E6}"/>
              </a:ext>
            </a:extLst>
          </p:cNvPr>
          <p:cNvSpPr/>
          <p:nvPr/>
        </p:nvSpPr>
        <p:spPr>
          <a:xfrm>
            <a:off x="5847346" y="2887133"/>
            <a:ext cx="558800" cy="541867"/>
          </a:xfrm>
          <a:prstGeom prst="ellipse">
            <a:avLst/>
          </a:prstGeom>
          <a:solidFill>
            <a:srgbClr val="2A52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close up of a logo&#10;&#10;Description automatically generated">
            <a:extLst>
              <a:ext uri="{FF2B5EF4-FFF2-40B4-BE49-F238E27FC236}">
                <a16:creationId xmlns:a16="http://schemas.microsoft.com/office/drawing/2014/main" id="{C4FC3978-78BF-A64A-B0F9-09321C74C5D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842988" y="1891241"/>
            <a:ext cx="2567516" cy="2567516"/>
          </a:xfrm>
          <a:prstGeom prst="rect">
            <a:avLst/>
          </a:prstGeom>
          <a:effectLst>
            <a:outerShdw blurRad="50800" dist="50800" dir="5400000" algn="ctr" rotWithShape="0">
              <a:srgbClr val="0070C0"/>
            </a:outerShdw>
          </a:effectLst>
        </p:spPr>
      </p:pic>
      <p:cxnSp>
        <p:nvCxnSpPr>
          <p:cNvPr id="16" name="Straight Connector 15">
            <a:extLst>
              <a:ext uri="{FF2B5EF4-FFF2-40B4-BE49-F238E27FC236}">
                <a16:creationId xmlns:a16="http://schemas.microsoft.com/office/drawing/2014/main" id="{5707CB5D-5FAD-CE4D-8B48-FAE9526BBCCE}"/>
              </a:ext>
            </a:extLst>
          </p:cNvPr>
          <p:cNvCxnSpPr>
            <a:cxnSpLocks/>
          </p:cNvCxnSpPr>
          <p:nvPr/>
        </p:nvCxnSpPr>
        <p:spPr>
          <a:xfrm>
            <a:off x="4842988" y="1667933"/>
            <a:ext cx="0" cy="3219377"/>
          </a:xfrm>
          <a:prstGeom prst="line">
            <a:avLst/>
          </a:prstGeom>
          <a:ln w="127000">
            <a:solidFill>
              <a:srgbClr val="2A52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0AB24F2-90E4-2144-97F7-D17A1CD025A1}"/>
              </a:ext>
            </a:extLst>
          </p:cNvPr>
          <p:cNvCxnSpPr>
            <a:cxnSpLocks/>
          </p:cNvCxnSpPr>
          <p:nvPr/>
        </p:nvCxnSpPr>
        <p:spPr>
          <a:xfrm>
            <a:off x="7410504" y="1667933"/>
            <a:ext cx="0" cy="3219377"/>
          </a:xfrm>
          <a:prstGeom prst="line">
            <a:avLst/>
          </a:prstGeom>
          <a:ln w="127000">
            <a:solidFill>
              <a:srgbClr val="2A52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764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415B44-630F-2040-8705-37D50B60D75A}"/>
              </a:ext>
            </a:extLst>
          </p:cNvPr>
          <p:cNvSpPr/>
          <p:nvPr/>
        </p:nvSpPr>
        <p:spPr>
          <a:xfrm>
            <a:off x="4318794" y="5336988"/>
            <a:ext cx="7413623" cy="835217"/>
          </a:xfrm>
          <a:prstGeom prst="rect">
            <a:avLst/>
          </a:prstGeom>
        </p:spPr>
        <p:txBody>
          <a:bodyPr vert="horz" lIns="91440" tIns="45720" rIns="91440" bIns="45720" rtlCol="0" anchor="b">
            <a:normAutofit/>
          </a:bodyPr>
          <a:lstStyle/>
          <a:p>
            <a:pPr algn="r">
              <a:spcBef>
                <a:spcPct val="0"/>
              </a:spcBef>
              <a:spcAft>
                <a:spcPts val="600"/>
              </a:spcAft>
            </a:pPr>
            <a:r>
              <a:rPr lang="en-US" sz="4400" b="1">
                <a:ln w="3175" cmpd="sng">
                  <a:noFill/>
                </a:ln>
                <a:latin typeface="+mj-lt"/>
                <a:ea typeface="+mj-ea"/>
                <a:cs typeface="+mj-cs"/>
              </a:rPr>
              <a:t>Masonic Mentorship</a:t>
            </a:r>
            <a:endParaRPr lang="en-US" sz="4400" b="1" dirty="0">
              <a:ln w="3175" cmpd="sng">
                <a:noFill/>
              </a:ln>
              <a:latin typeface="+mj-lt"/>
              <a:ea typeface="+mj-ea"/>
              <a:cs typeface="+mj-cs"/>
            </a:endParaRPr>
          </a:p>
        </p:txBody>
      </p:sp>
      <p:pic>
        <p:nvPicPr>
          <p:cNvPr id="12" name="Picture 2" descr="http://www.stridenyc.com/hubfs/management-vs-mentorship.jpg">
            <a:extLst>
              <a:ext uri="{FF2B5EF4-FFF2-40B4-BE49-F238E27FC236}">
                <a16:creationId xmlns:a16="http://schemas.microsoft.com/office/drawing/2014/main" id="{E1A20CEE-B060-7C43-97C1-FCE9312306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400" r="1" b="1"/>
          <a:stretch/>
        </p:blipFill>
        <p:spPr bwMode="auto">
          <a:xfrm>
            <a:off x="2276001" y="184680"/>
            <a:ext cx="9475616" cy="4718396"/>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2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1754D50-B14B-6043-8AFD-127D69CC28E6}"/>
              </a:ext>
            </a:extLst>
          </p:cNvPr>
          <p:cNvSpPr/>
          <p:nvPr/>
        </p:nvSpPr>
        <p:spPr>
          <a:xfrm>
            <a:off x="5847346" y="2887133"/>
            <a:ext cx="558800" cy="541867"/>
          </a:xfrm>
          <a:prstGeom prst="ellipse">
            <a:avLst/>
          </a:prstGeom>
          <a:solidFill>
            <a:srgbClr val="2A52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close up of a logo&#10;&#10;Description automatically generated">
            <a:extLst>
              <a:ext uri="{FF2B5EF4-FFF2-40B4-BE49-F238E27FC236}">
                <a16:creationId xmlns:a16="http://schemas.microsoft.com/office/drawing/2014/main" id="{C4FC3978-78BF-A64A-B0F9-09321C74C5D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842988" y="1891241"/>
            <a:ext cx="2567516" cy="2567516"/>
          </a:xfrm>
          <a:prstGeom prst="rect">
            <a:avLst/>
          </a:prstGeom>
          <a:effectLst>
            <a:outerShdw blurRad="50800" dist="50800" dir="5400000" algn="ctr" rotWithShape="0">
              <a:srgbClr val="0070C0"/>
            </a:outerShdw>
          </a:effectLst>
        </p:spPr>
      </p:pic>
      <p:cxnSp>
        <p:nvCxnSpPr>
          <p:cNvPr id="16" name="Straight Connector 15">
            <a:extLst>
              <a:ext uri="{FF2B5EF4-FFF2-40B4-BE49-F238E27FC236}">
                <a16:creationId xmlns:a16="http://schemas.microsoft.com/office/drawing/2014/main" id="{5707CB5D-5FAD-CE4D-8B48-FAE9526BBCCE}"/>
              </a:ext>
            </a:extLst>
          </p:cNvPr>
          <p:cNvCxnSpPr>
            <a:cxnSpLocks/>
          </p:cNvCxnSpPr>
          <p:nvPr/>
        </p:nvCxnSpPr>
        <p:spPr>
          <a:xfrm>
            <a:off x="4842988" y="1667933"/>
            <a:ext cx="0" cy="3219377"/>
          </a:xfrm>
          <a:prstGeom prst="line">
            <a:avLst/>
          </a:prstGeom>
          <a:ln w="127000">
            <a:solidFill>
              <a:srgbClr val="2A52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0AB24F2-90E4-2144-97F7-D17A1CD025A1}"/>
              </a:ext>
            </a:extLst>
          </p:cNvPr>
          <p:cNvCxnSpPr>
            <a:cxnSpLocks/>
          </p:cNvCxnSpPr>
          <p:nvPr/>
        </p:nvCxnSpPr>
        <p:spPr>
          <a:xfrm>
            <a:off x="7410504" y="1667933"/>
            <a:ext cx="0" cy="3219377"/>
          </a:xfrm>
          <a:prstGeom prst="line">
            <a:avLst/>
          </a:prstGeom>
          <a:ln w="127000">
            <a:solidFill>
              <a:srgbClr val="2A52FF"/>
            </a:solidFill>
          </a:ln>
        </p:spPr>
        <p:style>
          <a:lnRef idx="1">
            <a:schemeClr val="accent1"/>
          </a:lnRef>
          <a:fillRef idx="0">
            <a:schemeClr val="accent1"/>
          </a:fillRef>
          <a:effectRef idx="0">
            <a:schemeClr val="accent1"/>
          </a:effectRef>
          <a:fontRef idx="minor">
            <a:schemeClr val="tx1"/>
          </a:fontRef>
        </p:style>
      </p:cxnSp>
      <p:pic>
        <p:nvPicPr>
          <p:cNvPr id="6" name="Picture 5" descr="A close up of text on a white background&#10;&#10;Description automatically generated">
            <a:extLst>
              <a:ext uri="{FF2B5EF4-FFF2-40B4-BE49-F238E27FC236}">
                <a16:creationId xmlns:a16="http://schemas.microsoft.com/office/drawing/2014/main" id="{CED2DE6D-51AF-E242-BD08-D6B431C15E59}"/>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b="15168"/>
          <a:stretch/>
        </p:blipFill>
        <p:spPr>
          <a:xfrm>
            <a:off x="4971394" y="485266"/>
            <a:ext cx="2249211" cy="1315557"/>
          </a:xfrm>
          <a:prstGeom prst="rect">
            <a:avLst/>
          </a:prstGeom>
        </p:spPr>
      </p:pic>
    </p:spTree>
    <p:extLst>
      <p:ext uri="{BB962C8B-B14F-4D97-AF65-F5344CB8AC3E}">
        <p14:creationId xmlns:p14="http://schemas.microsoft.com/office/powerpoint/2010/main" val="994224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02567-EB85-E343-B457-AA23D33FCDFC}"/>
              </a:ext>
            </a:extLst>
          </p:cNvPr>
          <p:cNvSpPr>
            <a:spLocks noGrp="1"/>
          </p:cNvSpPr>
          <p:nvPr>
            <p:ph type="title"/>
          </p:nvPr>
        </p:nvSpPr>
        <p:spPr>
          <a:xfrm>
            <a:off x="805042" y="620486"/>
            <a:ext cx="10018713" cy="1752599"/>
          </a:xfrm>
        </p:spPr>
        <p:txBody>
          <a:bodyPr>
            <a:normAutofit/>
          </a:bodyPr>
          <a:lstStyle/>
          <a:p>
            <a:r>
              <a:rPr lang="en-US" sz="6600" dirty="0"/>
              <a:t>YBYA</a:t>
            </a:r>
          </a:p>
        </p:txBody>
      </p:sp>
      <p:sp>
        <p:nvSpPr>
          <p:cNvPr id="3" name="Content Placeholder 2">
            <a:extLst>
              <a:ext uri="{FF2B5EF4-FFF2-40B4-BE49-F238E27FC236}">
                <a16:creationId xmlns:a16="http://schemas.microsoft.com/office/drawing/2014/main" id="{50BC7BFA-605F-764E-8313-C483DB866F81}"/>
              </a:ext>
            </a:extLst>
          </p:cNvPr>
          <p:cNvSpPr>
            <a:spLocks noGrp="1"/>
          </p:cNvSpPr>
          <p:nvPr>
            <p:ph idx="1"/>
          </p:nvPr>
        </p:nvSpPr>
        <p:spPr>
          <a:xfrm>
            <a:off x="414158" y="1711551"/>
            <a:ext cx="10972800" cy="4525963"/>
          </a:xfrm>
        </p:spPr>
        <p:txBody>
          <a:bodyPr>
            <a:normAutofit/>
          </a:bodyPr>
          <a:lstStyle/>
          <a:p>
            <a:pPr algn="ctr"/>
            <a:r>
              <a:rPr lang="en-US" sz="4800" b="1" dirty="0"/>
              <a:t>Yes, </a:t>
            </a:r>
            <a:r>
              <a:rPr lang="en-US" sz="4800" b="1" i="1" dirty="0"/>
              <a:t>but</a:t>
            </a:r>
            <a:r>
              <a:rPr lang="en-US" sz="4800" b="1" dirty="0"/>
              <a:t>…</a:t>
            </a:r>
          </a:p>
          <a:p>
            <a:pPr algn="ctr"/>
            <a:endParaRPr lang="en-US" sz="4800" b="1" dirty="0"/>
          </a:p>
          <a:p>
            <a:pPr algn="ctr"/>
            <a:r>
              <a:rPr lang="en-US" sz="4800" b="1" dirty="0"/>
              <a:t>Yes, </a:t>
            </a:r>
            <a:r>
              <a:rPr lang="en-US" sz="4800" b="1" i="1" dirty="0"/>
              <a:t>and</a:t>
            </a:r>
            <a:r>
              <a:rPr lang="en-US" sz="4800" b="1" dirty="0"/>
              <a:t>…</a:t>
            </a:r>
          </a:p>
        </p:txBody>
      </p:sp>
    </p:spTree>
    <p:extLst>
      <p:ext uri="{BB962C8B-B14F-4D97-AF65-F5344CB8AC3E}">
        <p14:creationId xmlns:p14="http://schemas.microsoft.com/office/powerpoint/2010/main" val="62593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F04CE1-4F6E-7748-8411-E5991D103C57}"/>
              </a:ext>
            </a:extLst>
          </p:cNvPr>
          <p:cNvSpPr>
            <a:spLocks noGrp="1"/>
          </p:cNvSpPr>
          <p:nvPr>
            <p:ph idx="1"/>
          </p:nvPr>
        </p:nvSpPr>
        <p:spPr>
          <a:xfrm>
            <a:off x="1484310" y="1399593"/>
            <a:ext cx="10018713" cy="3613682"/>
          </a:xfrm>
        </p:spPr>
        <p:txBody>
          <a:bodyPr>
            <a:normAutofit/>
          </a:bodyPr>
          <a:lstStyle/>
          <a:p>
            <a:pPr marL="0" indent="0" algn="ctr">
              <a:buNone/>
            </a:pPr>
            <a:endParaRPr lang="en-US" sz="4000" b="1" dirty="0"/>
          </a:p>
          <a:p>
            <a:pPr marL="0" indent="0" algn="ctr">
              <a:buNone/>
            </a:pPr>
            <a:r>
              <a:rPr lang="en-US" sz="6600" b="1" dirty="0"/>
              <a:t>#Masons4Civility</a:t>
            </a:r>
          </a:p>
          <a:p>
            <a:pPr marL="0" indent="0" algn="ctr">
              <a:buNone/>
            </a:pPr>
            <a:r>
              <a:rPr lang="en-US" sz="3100" i="1" dirty="0"/>
              <a:t>To quiet online conversations</a:t>
            </a:r>
            <a:r>
              <a:rPr lang="en-US" sz="7700" b="1" i="1" dirty="0"/>
              <a:t> </a:t>
            </a:r>
          </a:p>
        </p:txBody>
      </p:sp>
      <p:pic>
        <p:nvPicPr>
          <p:cNvPr id="7" name="Picture 6">
            <a:extLst>
              <a:ext uri="{FF2B5EF4-FFF2-40B4-BE49-F238E27FC236}">
                <a16:creationId xmlns:a16="http://schemas.microsoft.com/office/drawing/2014/main" id="{4D7ED492-A81D-904D-A469-80CC2F2FD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9070" y="5139937"/>
            <a:ext cx="2788546" cy="1533700"/>
          </a:xfrm>
          <a:prstGeom prst="rect">
            <a:avLst/>
          </a:prstGeom>
        </p:spPr>
      </p:pic>
      <p:sp>
        <p:nvSpPr>
          <p:cNvPr id="8" name="Rectangle 7">
            <a:extLst>
              <a:ext uri="{FF2B5EF4-FFF2-40B4-BE49-F238E27FC236}">
                <a16:creationId xmlns:a16="http://schemas.microsoft.com/office/drawing/2014/main" id="{2B8247BA-7428-6F4A-BB12-6CD982F44042}"/>
              </a:ext>
            </a:extLst>
          </p:cNvPr>
          <p:cNvSpPr/>
          <p:nvPr/>
        </p:nvSpPr>
        <p:spPr>
          <a:xfrm>
            <a:off x="4330933" y="398583"/>
            <a:ext cx="3890809" cy="769441"/>
          </a:xfrm>
          <a:prstGeom prst="rect">
            <a:avLst/>
          </a:prstGeom>
        </p:spPr>
        <p:txBody>
          <a:bodyPr wrap="none">
            <a:spAutoFit/>
          </a:bodyPr>
          <a:lstStyle/>
          <a:p>
            <a:r>
              <a:rPr lang="en-US" sz="4400" dirty="0">
                <a:latin typeface="Proxima Nova Light" panose="02000506030000020004" pitchFamily="50" charset="0"/>
              </a:rPr>
              <a:t>SOCIAL MEDIA</a:t>
            </a:r>
          </a:p>
        </p:txBody>
      </p:sp>
    </p:spTree>
    <p:extLst>
      <p:ext uri="{BB962C8B-B14F-4D97-AF65-F5344CB8AC3E}">
        <p14:creationId xmlns:p14="http://schemas.microsoft.com/office/powerpoint/2010/main" val="448984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8" name="Group 7">
            <a:extLst>
              <a:ext uri="{FF2B5EF4-FFF2-40B4-BE49-F238E27FC236}">
                <a16:creationId xmlns:a16="http://schemas.microsoft.com/office/drawing/2014/main" id="{E9D059B6-ADD8-488A-B346-63289E90D1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9" name="Freeform 6">
              <a:extLst>
                <a:ext uri="{FF2B5EF4-FFF2-40B4-BE49-F238E27FC236}">
                  <a16:creationId xmlns:a16="http://schemas.microsoft.com/office/drawing/2014/main" id="{F69B42B4-BC82-4495-A6F9-A28167B56A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0" name="Freeform 7">
              <a:extLst>
                <a:ext uri="{FF2B5EF4-FFF2-40B4-BE49-F238E27FC236}">
                  <a16:creationId xmlns:a16="http://schemas.microsoft.com/office/drawing/2014/main" id="{83CC168C-2AD4-4FFB-9F25-420ED6514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1" name="Freeform 9">
              <a:extLst>
                <a:ext uri="{FF2B5EF4-FFF2-40B4-BE49-F238E27FC236}">
                  <a16:creationId xmlns:a16="http://schemas.microsoft.com/office/drawing/2014/main" id="{6C9F369A-6158-4AE8-BA04-138A9DFFAE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2" name="Freeform 10">
              <a:extLst>
                <a:ext uri="{FF2B5EF4-FFF2-40B4-BE49-F238E27FC236}">
                  <a16:creationId xmlns:a16="http://schemas.microsoft.com/office/drawing/2014/main" id="{FC7B1DF4-AD98-42A8-820F-667A3DCC4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3" name="Freeform 11">
              <a:extLst>
                <a:ext uri="{FF2B5EF4-FFF2-40B4-BE49-F238E27FC236}">
                  <a16:creationId xmlns:a16="http://schemas.microsoft.com/office/drawing/2014/main" id="{61C58B74-3656-4FD5-AC47-EE3A59EBB8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4" name="Freeform 12">
              <a:extLst>
                <a:ext uri="{FF2B5EF4-FFF2-40B4-BE49-F238E27FC236}">
                  <a16:creationId xmlns:a16="http://schemas.microsoft.com/office/drawing/2014/main" id="{8B349A01-D803-4A18-B608-47BFCED43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29" name="Rectangle 15">
            <a:extLst>
              <a:ext uri="{FF2B5EF4-FFF2-40B4-BE49-F238E27FC236}">
                <a16:creationId xmlns:a16="http://schemas.microsoft.com/office/drawing/2014/main" id="{E5A92FE9-DB05-4D0D-AF5A-BE8664B9F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17">
            <a:extLst>
              <a:ext uri="{FF2B5EF4-FFF2-40B4-BE49-F238E27FC236}">
                <a16:creationId xmlns:a16="http://schemas.microsoft.com/office/drawing/2014/main" id="{53D9B26A-5143-49A7-BA98-D871D5BD71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526211" y="1"/>
            <a:ext cx="5014912" cy="6857999"/>
            <a:chOff x="2928938" y="-4763"/>
            <a:chExt cx="5014912" cy="6862763"/>
          </a:xfrm>
        </p:grpSpPr>
        <p:sp>
          <p:nvSpPr>
            <p:cNvPr id="19" name="Freeform 6">
              <a:extLst>
                <a:ext uri="{FF2B5EF4-FFF2-40B4-BE49-F238E27FC236}">
                  <a16:creationId xmlns:a16="http://schemas.microsoft.com/office/drawing/2014/main" id="{68B85E55-A2A1-4682-B891-F201358A92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31" name="Freeform 7">
              <a:extLst>
                <a:ext uri="{FF2B5EF4-FFF2-40B4-BE49-F238E27FC236}">
                  <a16:creationId xmlns:a16="http://schemas.microsoft.com/office/drawing/2014/main" id="{45EF6EDB-9B5D-49E9-96FA-1AE08BF95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rgbClr val="595959"/>
            </a:solidFill>
            <a:ln>
              <a:noFill/>
            </a:ln>
          </p:spPr>
        </p:sp>
        <p:sp>
          <p:nvSpPr>
            <p:cNvPr id="21" name="Freeform 12">
              <a:extLst>
                <a:ext uri="{FF2B5EF4-FFF2-40B4-BE49-F238E27FC236}">
                  <a16:creationId xmlns:a16="http://schemas.microsoft.com/office/drawing/2014/main" id="{38338226-D6E2-4EEE-B271-DB4BD096D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rgbClr val="262626"/>
            </a:solidFill>
            <a:ln>
              <a:noFill/>
            </a:ln>
          </p:spPr>
        </p:sp>
        <p:sp>
          <p:nvSpPr>
            <p:cNvPr id="22" name="Freeform 13">
              <a:extLst>
                <a:ext uri="{FF2B5EF4-FFF2-40B4-BE49-F238E27FC236}">
                  <a16:creationId xmlns:a16="http://schemas.microsoft.com/office/drawing/2014/main" id="{4878FB48-17B3-4A11-8025-DE0945CD4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3" name="Freeform 14">
              <a:extLst>
                <a:ext uri="{FF2B5EF4-FFF2-40B4-BE49-F238E27FC236}">
                  <a16:creationId xmlns:a16="http://schemas.microsoft.com/office/drawing/2014/main" id="{4150A21C-DD6D-4D3C-9E95-7A3CA263B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4" name="Freeform 15">
              <a:extLst>
                <a:ext uri="{FF2B5EF4-FFF2-40B4-BE49-F238E27FC236}">
                  <a16:creationId xmlns:a16="http://schemas.microsoft.com/office/drawing/2014/main" id="{7505BF04-104D-4180-A284-42FCD6B04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rgbClr val="404040"/>
            </a:solidFill>
            <a:ln>
              <a:noFill/>
            </a:ln>
          </p:spPr>
        </p:sp>
      </p:grpSp>
      <p:sp>
        <p:nvSpPr>
          <p:cNvPr id="2" name="Title 1">
            <a:extLst>
              <a:ext uri="{FF2B5EF4-FFF2-40B4-BE49-F238E27FC236}">
                <a16:creationId xmlns:a16="http://schemas.microsoft.com/office/drawing/2014/main" id="{AD07FCF3-31DD-44CE-9061-C23898C36FD4}"/>
              </a:ext>
            </a:extLst>
          </p:cNvPr>
          <p:cNvSpPr>
            <a:spLocks noGrp="1"/>
          </p:cNvSpPr>
          <p:nvPr>
            <p:ph type="title"/>
          </p:nvPr>
        </p:nvSpPr>
        <p:spPr>
          <a:xfrm>
            <a:off x="1018190" y="924232"/>
            <a:ext cx="8174971" cy="3285866"/>
          </a:xfrm>
        </p:spPr>
        <p:txBody>
          <a:bodyPr vert="horz" lIns="91440" tIns="45720" rIns="91440" bIns="45720" rtlCol="0" anchor="b">
            <a:normAutofit/>
          </a:bodyPr>
          <a:lstStyle/>
          <a:p>
            <a:pPr algn="l">
              <a:lnSpc>
                <a:spcPct val="90000"/>
              </a:lnSpc>
            </a:pPr>
            <a:r>
              <a:rPr lang="en-US" sz="3900"/>
              <a:t>Always remember that to argue, and win, is to break down the reality of the person you are arguing against. It is painful to lose your reality, so be kind, even if you are right.</a:t>
            </a:r>
          </a:p>
        </p:txBody>
      </p:sp>
      <p:sp>
        <p:nvSpPr>
          <p:cNvPr id="3" name="Text Placeholder 2">
            <a:extLst>
              <a:ext uri="{FF2B5EF4-FFF2-40B4-BE49-F238E27FC236}">
                <a16:creationId xmlns:a16="http://schemas.microsoft.com/office/drawing/2014/main" id="{D9660031-D1F5-4261-8E41-02333D27ABC3}"/>
              </a:ext>
            </a:extLst>
          </p:cNvPr>
          <p:cNvSpPr>
            <a:spLocks noGrp="1"/>
          </p:cNvSpPr>
          <p:nvPr>
            <p:ph type="body" sz="quarter" idx="13"/>
          </p:nvPr>
        </p:nvSpPr>
        <p:spPr>
          <a:xfrm>
            <a:off x="1018190" y="4210098"/>
            <a:ext cx="7178070" cy="863348"/>
          </a:xfrm>
        </p:spPr>
        <p:txBody>
          <a:bodyPr vert="horz" lIns="91440" tIns="45720" rIns="91440" bIns="45720" rtlCol="0" anchor="t">
            <a:normAutofit/>
          </a:bodyPr>
          <a:lstStyle/>
          <a:p>
            <a:pPr algn="r"/>
            <a:r>
              <a:rPr lang="en-US" sz="2100" b="1" i="1" dirty="0"/>
              <a:t>	…Haruki Murakami</a:t>
            </a:r>
            <a:endParaRPr lang="en-US" sz="2100" i="1" dirty="0"/>
          </a:p>
        </p:txBody>
      </p:sp>
    </p:spTree>
    <p:extLst>
      <p:ext uri="{BB962C8B-B14F-4D97-AF65-F5344CB8AC3E}">
        <p14:creationId xmlns:p14="http://schemas.microsoft.com/office/powerpoint/2010/main" val="1676386169"/>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a:spLocks noGrp="1"/>
          </p:cNvSpPr>
          <p:nvPr>
            <p:ph type="title"/>
          </p:nvPr>
        </p:nvSpPr>
        <p:spPr>
          <a:xfrm>
            <a:off x="609600" y="289499"/>
            <a:ext cx="10972800" cy="1143000"/>
          </a:xfrm>
        </p:spPr>
        <p:txBody>
          <a:bodyPr/>
          <a:lstStyle/>
          <a:p>
            <a:pPr algn="ctr"/>
            <a:r>
              <a:rPr lang="en-US" dirty="0">
                <a:latin typeface="Proxima Nova Light" panose="02000506030000020004" pitchFamily="50" charset="0"/>
              </a:rPr>
              <a:t>THE 3 Ds</a:t>
            </a:r>
          </a:p>
        </p:txBody>
      </p:sp>
      <p:pic>
        <p:nvPicPr>
          <p:cNvPr id="8" name="Picture 7">
            <a:extLst>
              <a:ext uri="{FF2B5EF4-FFF2-40B4-BE49-F238E27FC236}">
                <a16:creationId xmlns:a16="http://schemas.microsoft.com/office/drawing/2014/main" id="{FB09FDBE-D2C8-FC4F-A8F3-529F22008618}"/>
              </a:ext>
            </a:extLst>
          </p:cNvPr>
          <p:cNvPicPr>
            <a:picLocks noChangeAspect="1"/>
          </p:cNvPicPr>
          <p:nvPr/>
        </p:nvPicPr>
        <p:blipFill>
          <a:blip r:embed="rId3"/>
          <a:stretch>
            <a:fillRect/>
          </a:stretch>
        </p:blipFill>
        <p:spPr>
          <a:xfrm>
            <a:off x="9399437" y="5244547"/>
            <a:ext cx="2150340" cy="1182687"/>
          </a:xfrm>
          <a:prstGeom prst="rect">
            <a:avLst/>
          </a:prstGeom>
        </p:spPr>
      </p:pic>
      <p:sp>
        <p:nvSpPr>
          <p:cNvPr id="2" name="TextBox 1">
            <a:extLst>
              <a:ext uri="{FF2B5EF4-FFF2-40B4-BE49-F238E27FC236}">
                <a16:creationId xmlns:a16="http://schemas.microsoft.com/office/drawing/2014/main" id="{263C5600-4D52-D14A-9CE3-C0D1F045E855}"/>
              </a:ext>
            </a:extLst>
          </p:cNvPr>
          <p:cNvSpPr txBox="1"/>
          <p:nvPr/>
        </p:nvSpPr>
        <p:spPr>
          <a:xfrm>
            <a:off x="5704370" y="3186808"/>
            <a:ext cx="2922595" cy="707886"/>
          </a:xfrm>
          <a:prstGeom prst="rect">
            <a:avLst/>
          </a:prstGeom>
          <a:noFill/>
        </p:spPr>
        <p:txBody>
          <a:bodyPr wrap="none" rtlCol="0">
            <a:spAutoFit/>
          </a:bodyPr>
          <a:lstStyle/>
          <a:p>
            <a:r>
              <a:rPr lang="en-US" sz="4000" dirty="0">
                <a:solidFill>
                  <a:srgbClr val="0070C0"/>
                </a:solidFill>
                <a:latin typeface="Proxima Nova Light" panose="02000506030000020004" pitchFamily="50" charset="0"/>
              </a:rPr>
              <a:t>Deliberation</a:t>
            </a:r>
          </a:p>
        </p:txBody>
      </p:sp>
      <p:sp>
        <p:nvSpPr>
          <p:cNvPr id="4" name="TextBox 3">
            <a:extLst>
              <a:ext uri="{FF2B5EF4-FFF2-40B4-BE49-F238E27FC236}">
                <a16:creationId xmlns:a16="http://schemas.microsoft.com/office/drawing/2014/main" id="{C1306D56-3DDC-1342-8345-9E44DDA0F78F}"/>
              </a:ext>
            </a:extLst>
          </p:cNvPr>
          <p:cNvSpPr txBox="1"/>
          <p:nvPr/>
        </p:nvSpPr>
        <p:spPr>
          <a:xfrm>
            <a:off x="2430006" y="1809831"/>
            <a:ext cx="3398661" cy="707886"/>
          </a:xfrm>
          <a:prstGeom prst="rect">
            <a:avLst/>
          </a:prstGeom>
          <a:noFill/>
        </p:spPr>
        <p:txBody>
          <a:bodyPr wrap="square" rtlCol="0">
            <a:spAutoFit/>
          </a:bodyPr>
          <a:lstStyle/>
          <a:p>
            <a:r>
              <a:rPr lang="en-US" sz="4000" dirty="0">
                <a:solidFill>
                  <a:srgbClr val="FF0000"/>
                </a:solidFill>
                <a:latin typeface="Proxima Nova Light" panose="02000506030000020004" pitchFamily="50" charset="0"/>
              </a:rPr>
              <a:t>Debate</a:t>
            </a:r>
          </a:p>
        </p:txBody>
      </p:sp>
      <p:sp>
        <p:nvSpPr>
          <p:cNvPr id="6" name="TextBox 5">
            <a:extLst>
              <a:ext uri="{FF2B5EF4-FFF2-40B4-BE49-F238E27FC236}">
                <a16:creationId xmlns:a16="http://schemas.microsoft.com/office/drawing/2014/main" id="{97E4678F-A153-DC41-B613-7C47BAE229C4}"/>
              </a:ext>
            </a:extLst>
          </p:cNvPr>
          <p:cNvSpPr txBox="1"/>
          <p:nvPr/>
        </p:nvSpPr>
        <p:spPr>
          <a:xfrm>
            <a:off x="4367369" y="4625969"/>
            <a:ext cx="2779928" cy="1323439"/>
          </a:xfrm>
          <a:prstGeom prst="rect">
            <a:avLst/>
          </a:prstGeom>
          <a:noFill/>
        </p:spPr>
        <p:txBody>
          <a:bodyPr wrap="none" rtlCol="0">
            <a:spAutoFit/>
          </a:bodyPr>
          <a:lstStyle/>
          <a:p>
            <a:r>
              <a:rPr lang="en-US" sz="4000" dirty="0">
                <a:solidFill>
                  <a:srgbClr val="00B050"/>
                </a:solidFill>
                <a:latin typeface="Proxima Nova Light" panose="02000506030000020004" pitchFamily="50" charset="0"/>
              </a:rPr>
              <a:t>Dialogue    </a:t>
            </a:r>
          </a:p>
          <a:p>
            <a:endParaRPr lang="en-US" sz="4000" dirty="0">
              <a:solidFill>
                <a:srgbClr val="00B050"/>
              </a:solidFill>
              <a:latin typeface="Proxima Nova Light" panose="02000506030000020004" pitchFamily="50" charset="0"/>
            </a:endParaRPr>
          </a:p>
        </p:txBody>
      </p:sp>
      <p:pic>
        <p:nvPicPr>
          <p:cNvPr id="10" name="Picture 9">
            <a:extLst>
              <a:ext uri="{FF2B5EF4-FFF2-40B4-BE49-F238E27FC236}">
                <a16:creationId xmlns:a16="http://schemas.microsoft.com/office/drawing/2014/main" id="{0DABD62A-062B-FB4D-8458-07B85D7F3ED0}"/>
              </a:ext>
            </a:extLst>
          </p:cNvPr>
          <p:cNvPicPr>
            <a:picLocks noChangeAspect="1"/>
          </p:cNvPicPr>
          <p:nvPr/>
        </p:nvPicPr>
        <p:blipFill>
          <a:blip r:embed="rId4"/>
          <a:stretch>
            <a:fillRect/>
          </a:stretch>
        </p:blipFill>
        <p:spPr>
          <a:xfrm>
            <a:off x="2145595" y="4340284"/>
            <a:ext cx="1422400" cy="1422400"/>
          </a:xfrm>
          <a:prstGeom prst="rect">
            <a:avLst/>
          </a:prstGeom>
        </p:spPr>
      </p:pic>
      <p:pic>
        <p:nvPicPr>
          <p:cNvPr id="11" name="Picture 10">
            <a:extLst>
              <a:ext uri="{FF2B5EF4-FFF2-40B4-BE49-F238E27FC236}">
                <a16:creationId xmlns:a16="http://schemas.microsoft.com/office/drawing/2014/main" id="{27A01F88-92EA-F546-8534-1D2ED30BEA5A}"/>
              </a:ext>
            </a:extLst>
          </p:cNvPr>
          <p:cNvPicPr>
            <a:picLocks noChangeAspect="1"/>
          </p:cNvPicPr>
          <p:nvPr/>
        </p:nvPicPr>
        <p:blipFill>
          <a:blip r:embed="rId5">
            <a:clrChange>
              <a:clrFrom>
                <a:srgbClr val="FBF1E5"/>
              </a:clrFrom>
              <a:clrTo>
                <a:srgbClr val="FBF1E5">
                  <a:alpha val="0"/>
                </a:srgbClr>
              </a:clrTo>
            </a:clrChange>
          </a:blip>
          <a:stretch>
            <a:fillRect/>
          </a:stretch>
        </p:blipFill>
        <p:spPr>
          <a:xfrm>
            <a:off x="9333102" y="2907624"/>
            <a:ext cx="1587500" cy="1270000"/>
          </a:xfrm>
          <a:prstGeom prst="rect">
            <a:avLst/>
          </a:prstGeom>
        </p:spPr>
      </p:pic>
      <p:pic>
        <p:nvPicPr>
          <p:cNvPr id="12" name="Picture 11">
            <a:extLst>
              <a:ext uri="{FF2B5EF4-FFF2-40B4-BE49-F238E27FC236}">
                <a16:creationId xmlns:a16="http://schemas.microsoft.com/office/drawing/2014/main" id="{06B7A89C-847D-F64E-B21A-0CA824348A17}"/>
              </a:ext>
            </a:extLst>
          </p:cNvPr>
          <p:cNvPicPr>
            <a:picLocks noChangeAspect="1"/>
          </p:cNvPicPr>
          <p:nvPr/>
        </p:nvPicPr>
        <p:blipFill>
          <a:blip r:embed="rId6"/>
          <a:stretch>
            <a:fillRect/>
          </a:stretch>
        </p:blipFill>
        <p:spPr>
          <a:xfrm>
            <a:off x="5347335" y="1747647"/>
            <a:ext cx="2032000" cy="990600"/>
          </a:xfrm>
          <a:prstGeom prst="rect">
            <a:avLst/>
          </a:prstGeom>
        </p:spPr>
      </p:pic>
    </p:spTree>
    <p:extLst>
      <p:ext uri="{BB962C8B-B14F-4D97-AF65-F5344CB8AC3E}">
        <p14:creationId xmlns:p14="http://schemas.microsoft.com/office/powerpoint/2010/main" val="3480381481"/>
      </p:ext>
    </p:extLst>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95"/>
        <p:cNvGrpSpPr/>
        <p:nvPr/>
      </p:nvGrpSpPr>
      <p:grpSpPr>
        <a:xfrm>
          <a:off x="0" y="0"/>
          <a:ext cx="0" cy="0"/>
          <a:chOff x="0" y="0"/>
          <a:chExt cx="0" cy="0"/>
        </a:xfrm>
      </p:grpSpPr>
      <p:grpSp>
        <p:nvGrpSpPr>
          <p:cNvPr id="82" name="Group 81">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83"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84"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85"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86"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87"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88"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pic>
        <p:nvPicPr>
          <p:cNvPr id="397" name="Shape 397"/>
          <p:cNvPicPr preferRelativeResize="0">
            <a:picLocks noGrp="1" noChangeAspect="1"/>
          </p:cNvPicPr>
          <p:nvPr>
            <p:ph idx="1"/>
          </p:nvPr>
        </p:nvPicPr>
        <p:blipFill rotWithShape="1">
          <a:blip r:embed="rId3"/>
          <a:srcRect b="7408"/>
          <a:stretch/>
        </p:blipFill>
        <p:spPr>
          <a:xfrm>
            <a:off x="20" y="10"/>
            <a:ext cx="12191980" cy="6857990"/>
          </a:xfrm>
          <a:prstGeom prst="rect">
            <a:avLst/>
          </a:prstGeom>
          <a:noFill/>
        </p:spPr>
      </p:pic>
      <p:sp>
        <p:nvSpPr>
          <p:cNvPr id="90" name="Rectangle 89">
            <a:extLst>
              <a:ext uri="{FF2B5EF4-FFF2-40B4-BE49-F238E27FC236}">
                <a16:creationId xmlns:a16="http://schemas.microsoft.com/office/drawing/2014/main" id="{C2A2366C-96BE-4587-BABC-529047265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557" y="3336063"/>
            <a:ext cx="7055369" cy="2286139"/>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Shape 396"/>
          <p:cNvSpPr txBox="1">
            <a:spLocks noGrp="1"/>
          </p:cNvSpPr>
          <p:nvPr>
            <p:ph type="title"/>
          </p:nvPr>
        </p:nvSpPr>
        <p:spPr>
          <a:xfrm>
            <a:off x="4830184" y="3531612"/>
            <a:ext cx="6672838" cy="1414311"/>
          </a:xfrm>
          <a:prstGeom prst="rect">
            <a:avLst/>
          </a:prstGeom>
        </p:spPr>
        <p:txBody>
          <a:bodyPr vert="horz" lIns="91440" tIns="45720" rIns="91440" bIns="45720" rtlCol="0" anchor="b" anchorCtr="0">
            <a:normAutofit/>
          </a:bodyPr>
          <a:lstStyle/>
          <a:p>
            <a:pPr marL="0" marR="0" lvl="0" indent="0" algn="r">
              <a:buClr>
                <a:schemeClr val="dk1"/>
              </a:buClr>
              <a:buSzPct val="25000"/>
            </a:pPr>
            <a:r>
              <a:rPr lang="en-US" sz="4800" b="1" i="0" u="none" strike="noStrike" dirty="0">
                <a:sym typeface="Roboto"/>
              </a:rPr>
              <a:t>CIVIL DIALOGUE</a:t>
            </a:r>
          </a:p>
        </p:txBody>
      </p:sp>
    </p:spTree>
    <p:extLst>
      <p:ext uri="{BB962C8B-B14F-4D97-AF65-F5344CB8AC3E}">
        <p14:creationId xmlns:p14="http://schemas.microsoft.com/office/powerpoint/2010/main" val="1716810719"/>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1000" y="5369719"/>
            <a:ext cx="2365375" cy="1182687"/>
          </a:xfrm>
          <a:prstGeom prst="rect">
            <a:avLst/>
          </a:prstGeom>
        </p:spPr>
      </p:pic>
      <p:pic>
        <p:nvPicPr>
          <p:cNvPr id="4" name="Picture 3">
            <a:extLst>
              <a:ext uri="{FF2B5EF4-FFF2-40B4-BE49-F238E27FC236}">
                <a16:creationId xmlns:a16="http://schemas.microsoft.com/office/drawing/2014/main" id="{6759BB90-BC33-8042-A938-E9E2A52788F4}"/>
              </a:ext>
            </a:extLst>
          </p:cNvPr>
          <p:cNvPicPr>
            <a:picLocks noChangeAspect="1"/>
          </p:cNvPicPr>
          <p:nvPr/>
        </p:nvPicPr>
        <p:blipFill>
          <a:blip r:embed="rId3"/>
          <a:stretch>
            <a:fillRect/>
          </a:stretch>
        </p:blipFill>
        <p:spPr>
          <a:xfrm>
            <a:off x="9378517" y="5369719"/>
            <a:ext cx="2150340" cy="1182687"/>
          </a:xfrm>
          <a:prstGeom prst="rect">
            <a:avLst/>
          </a:prstGeom>
        </p:spPr>
      </p:pic>
      <p:grpSp>
        <p:nvGrpSpPr>
          <p:cNvPr id="5" name="Group 4">
            <a:extLst>
              <a:ext uri="{FF2B5EF4-FFF2-40B4-BE49-F238E27FC236}">
                <a16:creationId xmlns:a16="http://schemas.microsoft.com/office/drawing/2014/main" id="{85403B71-9A90-4963-A39E-BE933B46E06A}"/>
              </a:ext>
            </a:extLst>
          </p:cNvPr>
          <p:cNvGrpSpPr/>
          <p:nvPr/>
        </p:nvGrpSpPr>
        <p:grpSpPr>
          <a:xfrm>
            <a:off x="3263740" y="686716"/>
            <a:ext cx="5664520" cy="5080688"/>
            <a:chOff x="3260405" y="673653"/>
            <a:chExt cx="5664520" cy="5080688"/>
          </a:xfrm>
        </p:grpSpPr>
        <p:pic>
          <p:nvPicPr>
            <p:cNvPr id="3" name="Picture 2"/>
            <p:cNvPicPr>
              <a:picLocks noChangeAspect="1"/>
            </p:cNvPicPr>
            <p:nvPr/>
          </p:nvPicPr>
          <p:blipFill>
            <a:blip r:embed="rId4">
              <a:clrChange>
                <a:clrFrom>
                  <a:srgbClr val="FFFFFF"/>
                </a:clrFrom>
                <a:clrTo>
                  <a:srgbClr val="FFFFFF">
                    <a:alpha val="0"/>
                  </a:srgbClr>
                </a:clrTo>
              </a:clrChange>
            </a:blip>
            <a:stretch>
              <a:fillRect/>
            </a:stretch>
          </p:blipFill>
          <p:spPr>
            <a:xfrm>
              <a:off x="3260405" y="673653"/>
              <a:ext cx="5662447" cy="5080688"/>
            </a:xfrm>
            <a:prstGeom prst="rect">
              <a:avLst/>
            </a:prstGeom>
          </p:spPr>
        </p:pic>
        <p:sp>
          <p:nvSpPr>
            <p:cNvPr id="6" name="TextBox 5">
              <a:extLst>
                <a:ext uri="{FF2B5EF4-FFF2-40B4-BE49-F238E27FC236}">
                  <a16:creationId xmlns:a16="http://schemas.microsoft.com/office/drawing/2014/main" id="{A57D178B-527A-4261-AAEE-4D7077706D61}"/>
                </a:ext>
              </a:extLst>
            </p:cNvPr>
            <p:cNvSpPr txBox="1"/>
            <p:nvPr/>
          </p:nvSpPr>
          <p:spPr>
            <a:xfrm>
              <a:off x="4410075" y="2686050"/>
              <a:ext cx="1104900" cy="553998"/>
            </a:xfrm>
            <a:prstGeom prst="rect">
              <a:avLst/>
            </a:prstGeom>
            <a:solidFill>
              <a:schemeClr val="bg1"/>
            </a:solidFill>
            <a:ln>
              <a:solidFill>
                <a:schemeClr val="tx1"/>
              </a:solidFill>
            </a:ln>
          </p:spPr>
          <p:txBody>
            <a:bodyPr wrap="square" lIns="0" tIns="91440" rIns="0" bIns="91440" rtlCol="0">
              <a:spAutoFit/>
            </a:bodyPr>
            <a:lstStyle/>
            <a:p>
              <a:pPr algn="ctr"/>
              <a:r>
                <a:rPr lang="en-US" sz="1200" b="1" dirty="0">
                  <a:latin typeface="Proxima Nova Light" panose="02000506030000020004" pitchFamily="50" charset="0"/>
                </a:rPr>
                <a:t>AGREE</a:t>
              </a:r>
            </a:p>
            <a:p>
              <a:pPr algn="ctr"/>
              <a:r>
                <a:rPr lang="en-US" sz="1200" b="1" dirty="0">
                  <a:latin typeface="Proxima Nova Light" panose="02000506030000020004" pitchFamily="50" charset="0"/>
                </a:rPr>
                <a:t>SOMEWHAT</a:t>
              </a:r>
            </a:p>
          </p:txBody>
        </p:sp>
        <p:sp>
          <p:nvSpPr>
            <p:cNvPr id="8" name="TextBox 7">
              <a:extLst>
                <a:ext uri="{FF2B5EF4-FFF2-40B4-BE49-F238E27FC236}">
                  <a16:creationId xmlns:a16="http://schemas.microsoft.com/office/drawing/2014/main" id="{8E0720D6-DB07-4C95-8318-2F316429D535}"/>
                </a:ext>
              </a:extLst>
            </p:cNvPr>
            <p:cNvSpPr txBox="1"/>
            <p:nvPr/>
          </p:nvSpPr>
          <p:spPr>
            <a:xfrm>
              <a:off x="3271837" y="2923401"/>
              <a:ext cx="1104900" cy="553998"/>
            </a:xfrm>
            <a:prstGeom prst="rect">
              <a:avLst/>
            </a:prstGeom>
            <a:solidFill>
              <a:schemeClr val="bg1"/>
            </a:solidFill>
            <a:ln>
              <a:solidFill>
                <a:schemeClr val="tx1"/>
              </a:solidFill>
            </a:ln>
          </p:spPr>
          <p:txBody>
            <a:bodyPr wrap="square" lIns="0" tIns="91440" rIns="0" bIns="91440" rtlCol="0">
              <a:spAutoFit/>
            </a:bodyPr>
            <a:lstStyle/>
            <a:p>
              <a:pPr algn="ctr"/>
              <a:r>
                <a:rPr lang="en-US" sz="1200" b="1" dirty="0">
                  <a:latin typeface="Proxima Nova Light" panose="02000506030000020004" pitchFamily="50" charset="0"/>
                </a:rPr>
                <a:t>AGREE</a:t>
              </a:r>
            </a:p>
            <a:p>
              <a:pPr algn="ctr"/>
              <a:r>
                <a:rPr lang="en-US" sz="1200" b="1" dirty="0">
                  <a:latin typeface="Proxima Nova Light" panose="02000506030000020004" pitchFamily="50" charset="0"/>
                </a:rPr>
                <a:t>STRONGLY</a:t>
              </a:r>
            </a:p>
          </p:txBody>
        </p:sp>
        <p:sp>
          <p:nvSpPr>
            <p:cNvPr id="9" name="TextBox 8">
              <a:extLst>
                <a:ext uri="{FF2B5EF4-FFF2-40B4-BE49-F238E27FC236}">
                  <a16:creationId xmlns:a16="http://schemas.microsoft.com/office/drawing/2014/main" id="{F0F07860-9E03-4ABD-AF70-5472CAD445A0}"/>
                </a:ext>
              </a:extLst>
            </p:cNvPr>
            <p:cNvSpPr txBox="1"/>
            <p:nvPr/>
          </p:nvSpPr>
          <p:spPr>
            <a:xfrm>
              <a:off x="5539178" y="2211079"/>
              <a:ext cx="1104900" cy="553998"/>
            </a:xfrm>
            <a:prstGeom prst="rect">
              <a:avLst/>
            </a:prstGeom>
            <a:solidFill>
              <a:schemeClr val="bg1"/>
            </a:solidFill>
            <a:ln>
              <a:solidFill>
                <a:schemeClr val="tx1"/>
              </a:solidFill>
            </a:ln>
          </p:spPr>
          <p:txBody>
            <a:bodyPr wrap="square" lIns="0" tIns="91440" rIns="0" bIns="91440" rtlCol="0">
              <a:spAutoFit/>
            </a:bodyPr>
            <a:lstStyle/>
            <a:p>
              <a:pPr algn="ctr"/>
              <a:r>
                <a:rPr lang="en-US" sz="1200" b="1" dirty="0">
                  <a:latin typeface="Proxima Nova Light" panose="02000506030000020004" pitchFamily="50" charset="0"/>
                </a:rPr>
                <a:t>NEUTRAL/</a:t>
              </a:r>
            </a:p>
            <a:p>
              <a:pPr algn="ctr"/>
              <a:r>
                <a:rPr lang="en-US" sz="1200" b="1" dirty="0">
                  <a:latin typeface="Proxima Nova Light" panose="02000506030000020004" pitchFamily="50" charset="0"/>
                </a:rPr>
                <a:t>UNDECIDED</a:t>
              </a:r>
            </a:p>
          </p:txBody>
        </p:sp>
        <p:sp>
          <p:nvSpPr>
            <p:cNvPr id="10" name="TextBox 9">
              <a:extLst>
                <a:ext uri="{FF2B5EF4-FFF2-40B4-BE49-F238E27FC236}">
                  <a16:creationId xmlns:a16="http://schemas.microsoft.com/office/drawing/2014/main" id="{EF6F96FB-35CE-4809-9B9D-9815BDBA882D}"/>
                </a:ext>
              </a:extLst>
            </p:cNvPr>
            <p:cNvSpPr txBox="1"/>
            <p:nvPr/>
          </p:nvSpPr>
          <p:spPr>
            <a:xfrm>
              <a:off x="6677025" y="2697123"/>
              <a:ext cx="1104900" cy="553998"/>
            </a:xfrm>
            <a:prstGeom prst="rect">
              <a:avLst/>
            </a:prstGeom>
            <a:solidFill>
              <a:schemeClr val="bg1"/>
            </a:solidFill>
            <a:ln>
              <a:solidFill>
                <a:schemeClr val="tx1"/>
              </a:solidFill>
            </a:ln>
          </p:spPr>
          <p:txBody>
            <a:bodyPr wrap="square" lIns="0" tIns="91440" rIns="0" bIns="91440" rtlCol="0">
              <a:spAutoFit/>
            </a:bodyPr>
            <a:lstStyle/>
            <a:p>
              <a:pPr algn="ctr"/>
              <a:r>
                <a:rPr lang="en-US" sz="1200" b="1" dirty="0">
                  <a:latin typeface="Proxima Nova Light" panose="02000506030000020004" pitchFamily="50" charset="0"/>
                </a:rPr>
                <a:t>DISAGREE</a:t>
              </a:r>
            </a:p>
            <a:p>
              <a:pPr algn="ctr"/>
              <a:r>
                <a:rPr lang="en-US" sz="1200" b="1" dirty="0">
                  <a:latin typeface="Proxima Nova Light" panose="02000506030000020004" pitchFamily="50" charset="0"/>
                </a:rPr>
                <a:t>SOMEWHAT</a:t>
              </a:r>
            </a:p>
          </p:txBody>
        </p:sp>
        <p:sp>
          <p:nvSpPr>
            <p:cNvPr id="12" name="TextBox 11">
              <a:extLst>
                <a:ext uri="{FF2B5EF4-FFF2-40B4-BE49-F238E27FC236}">
                  <a16:creationId xmlns:a16="http://schemas.microsoft.com/office/drawing/2014/main" id="{F7DB9D3C-D22D-4426-B108-FA34ED5F7993}"/>
                </a:ext>
              </a:extLst>
            </p:cNvPr>
            <p:cNvSpPr txBox="1"/>
            <p:nvPr/>
          </p:nvSpPr>
          <p:spPr>
            <a:xfrm>
              <a:off x="7820025" y="2935248"/>
              <a:ext cx="1104900" cy="553998"/>
            </a:xfrm>
            <a:prstGeom prst="rect">
              <a:avLst/>
            </a:prstGeom>
            <a:solidFill>
              <a:schemeClr val="bg1"/>
            </a:solidFill>
            <a:ln>
              <a:solidFill>
                <a:schemeClr val="tx1"/>
              </a:solidFill>
            </a:ln>
          </p:spPr>
          <p:txBody>
            <a:bodyPr wrap="square" lIns="0" tIns="91440" rIns="0" bIns="91440" rtlCol="0">
              <a:spAutoFit/>
            </a:bodyPr>
            <a:lstStyle/>
            <a:p>
              <a:pPr algn="ctr"/>
              <a:r>
                <a:rPr lang="en-US" sz="1200" b="1" dirty="0">
                  <a:latin typeface="Proxima Nova Light" panose="02000506030000020004" pitchFamily="50" charset="0"/>
                </a:rPr>
                <a:t>DISAGREE</a:t>
              </a:r>
            </a:p>
            <a:p>
              <a:pPr algn="ctr"/>
              <a:r>
                <a:rPr lang="en-US" sz="1200" b="1" dirty="0">
                  <a:latin typeface="Proxima Nova Light" panose="02000506030000020004" pitchFamily="50" charset="0"/>
                </a:rPr>
                <a:t>STRONGLY</a:t>
              </a:r>
            </a:p>
          </p:txBody>
        </p:sp>
      </p:grpSp>
    </p:spTree>
    <p:extLst>
      <p:ext uri="{BB962C8B-B14F-4D97-AF65-F5344CB8AC3E}">
        <p14:creationId xmlns:p14="http://schemas.microsoft.com/office/powerpoint/2010/main" val="3244437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E123AAE-7C5D-4EC5-B570-7141C9405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BE68FE8-33EE-42EC-8894-0492375502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newspaper&#10;&#10;Description automatically generated">
            <a:extLst>
              <a:ext uri="{FF2B5EF4-FFF2-40B4-BE49-F238E27FC236}">
                <a16:creationId xmlns:a16="http://schemas.microsoft.com/office/drawing/2014/main" id="{B2CACB46-192A-4629-B772-D099C05E33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8851" y="643467"/>
            <a:ext cx="7874297" cy="5571066"/>
          </a:xfrm>
          <a:prstGeom prst="rect">
            <a:avLst/>
          </a:prstGeom>
        </p:spPr>
      </p:pic>
    </p:spTree>
    <p:extLst>
      <p:ext uri="{BB962C8B-B14F-4D97-AF65-F5344CB8AC3E}">
        <p14:creationId xmlns:p14="http://schemas.microsoft.com/office/powerpoint/2010/main" val="176283179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3" name="Title 1"/>
          <p:cNvSpPr>
            <a:spLocks noGrp="1"/>
          </p:cNvSpPr>
          <p:nvPr>
            <p:ph type="title"/>
          </p:nvPr>
        </p:nvSpPr>
        <p:spPr/>
        <p:txBody>
          <a:bodyPr/>
          <a:lstStyle/>
          <a:p>
            <a:r>
              <a:rPr lang="en-US" dirty="0"/>
              <a:t>STATEMENT:</a:t>
            </a:r>
          </a:p>
        </p:txBody>
      </p:sp>
      <p:sp>
        <p:nvSpPr>
          <p:cNvPr id="24" name="TextBox 23"/>
          <p:cNvSpPr txBox="1"/>
          <p:nvPr/>
        </p:nvSpPr>
        <p:spPr>
          <a:xfrm>
            <a:off x="609600" y="2195404"/>
            <a:ext cx="11112285" cy="1446550"/>
          </a:xfrm>
          <a:prstGeom prst="rect">
            <a:avLst/>
          </a:prstGeom>
          <a:noFill/>
        </p:spPr>
        <p:txBody>
          <a:bodyPr wrap="square" rtlCol="0">
            <a:spAutoFit/>
          </a:bodyPr>
          <a:lstStyle/>
          <a:p>
            <a:pPr algn="ctr"/>
            <a:r>
              <a:rPr lang="en-US" sz="4400" b="1" i="1" dirty="0"/>
              <a:t>The Electoral College, in its current state, should be abandoned.</a:t>
            </a:r>
          </a:p>
        </p:txBody>
      </p:sp>
    </p:spTree>
    <p:extLst>
      <p:ext uri="{BB962C8B-B14F-4D97-AF65-F5344CB8AC3E}">
        <p14:creationId xmlns:p14="http://schemas.microsoft.com/office/powerpoint/2010/main" val="1602461954"/>
      </p:ext>
    </p:extLst>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60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3" name="Title 1"/>
          <p:cNvSpPr>
            <a:spLocks noGrp="1"/>
          </p:cNvSpPr>
          <p:nvPr>
            <p:ph type="title"/>
          </p:nvPr>
        </p:nvSpPr>
        <p:spPr/>
        <p:txBody>
          <a:bodyPr/>
          <a:lstStyle/>
          <a:p>
            <a:r>
              <a:rPr lang="en-US" dirty="0"/>
              <a:t>STATEMENT :</a:t>
            </a:r>
          </a:p>
        </p:txBody>
      </p:sp>
      <p:sp>
        <p:nvSpPr>
          <p:cNvPr id="24" name="TextBox 23"/>
          <p:cNvSpPr txBox="1"/>
          <p:nvPr/>
        </p:nvSpPr>
        <p:spPr>
          <a:xfrm>
            <a:off x="609600" y="2195404"/>
            <a:ext cx="11112285" cy="2123658"/>
          </a:xfrm>
          <a:prstGeom prst="rect">
            <a:avLst/>
          </a:prstGeom>
          <a:noFill/>
        </p:spPr>
        <p:txBody>
          <a:bodyPr wrap="square" rtlCol="0">
            <a:spAutoFit/>
          </a:bodyPr>
          <a:lstStyle/>
          <a:p>
            <a:pPr algn="ctr"/>
            <a:r>
              <a:rPr lang="en-US" sz="4400" b="1" i="1" dirty="0"/>
              <a:t>It is appropriate for Freemasonry</a:t>
            </a:r>
          </a:p>
          <a:p>
            <a:pPr algn="ctr"/>
            <a:r>
              <a:rPr lang="en-US" sz="4400" b="1" i="1" dirty="0"/>
              <a:t>to sponsor a youth order</a:t>
            </a:r>
          </a:p>
          <a:p>
            <a:pPr algn="ctr"/>
            <a:r>
              <a:rPr lang="en-US" sz="4400" b="1" i="1" dirty="0"/>
              <a:t>that is open to people of all genders.</a:t>
            </a:r>
          </a:p>
        </p:txBody>
      </p:sp>
    </p:spTree>
    <p:extLst>
      <p:ext uri="{BB962C8B-B14F-4D97-AF65-F5344CB8AC3E}">
        <p14:creationId xmlns:p14="http://schemas.microsoft.com/office/powerpoint/2010/main" val="950277741"/>
      </p:ext>
    </p:extLst>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60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3" name="Title 1"/>
          <p:cNvSpPr>
            <a:spLocks noGrp="1"/>
          </p:cNvSpPr>
          <p:nvPr>
            <p:ph type="title"/>
          </p:nvPr>
        </p:nvSpPr>
        <p:spPr>
          <a:xfrm>
            <a:off x="1981200" y="634604"/>
            <a:ext cx="8229600" cy="857250"/>
          </a:xfrm>
        </p:spPr>
        <p:txBody>
          <a:bodyPr/>
          <a:lstStyle/>
          <a:p>
            <a:r>
              <a:rPr lang="en-US" dirty="0"/>
              <a:t>GROUND RULES OF CIVILITY</a:t>
            </a:r>
          </a:p>
        </p:txBody>
      </p:sp>
      <p:sp>
        <p:nvSpPr>
          <p:cNvPr id="5" name="Content Placeholder 5"/>
          <p:cNvSpPr>
            <a:spLocks noGrp="1"/>
          </p:cNvSpPr>
          <p:nvPr>
            <p:ph/>
          </p:nvPr>
        </p:nvSpPr>
        <p:spPr>
          <a:xfrm>
            <a:off x="1131377" y="1177950"/>
            <a:ext cx="9996406" cy="5111456"/>
          </a:xfrm>
        </p:spPr>
        <p:txBody>
          <a:bodyPr>
            <a:normAutofit lnSpcReduction="10000"/>
          </a:bodyPr>
          <a:lstStyle/>
          <a:p>
            <a:endParaRPr lang="en-US" sz="2400" b="1" dirty="0"/>
          </a:p>
          <a:p>
            <a:r>
              <a:rPr lang="en-US" sz="2400" b="1" dirty="0"/>
              <a:t>Be passionate without being hostile.</a:t>
            </a:r>
            <a:endParaRPr lang="en-US" sz="2400" dirty="0"/>
          </a:p>
          <a:p>
            <a:pPr marL="257175" indent="-257175">
              <a:buFont typeface="Arial"/>
              <a:buChar char="•"/>
            </a:pPr>
            <a:r>
              <a:rPr lang="en-US" sz="2400" dirty="0"/>
              <a:t>Focus on how the statement makes you feel</a:t>
            </a:r>
          </a:p>
          <a:p>
            <a:r>
              <a:rPr lang="en-US" sz="2400" dirty="0"/>
              <a:t> </a:t>
            </a:r>
          </a:p>
          <a:p>
            <a:r>
              <a:rPr lang="en-US" sz="2400" b="1" dirty="0"/>
              <a:t>Participants should use truthful speech that does not attack others.</a:t>
            </a:r>
            <a:endParaRPr lang="en-US" sz="2400" dirty="0"/>
          </a:p>
          <a:p>
            <a:pPr marL="257175" indent="-257175">
              <a:buFont typeface="Arial"/>
              <a:buChar char="•"/>
            </a:pPr>
            <a:r>
              <a:rPr lang="en-US" sz="2400" dirty="0"/>
              <a:t>Use “I” language</a:t>
            </a:r>
          </a:p>
          <a:p>
            <a:pPr marL="257175" indent="-257175">
              <a:buFont typeface="Arial"/>
              <a:buChar char="•"/>
            </a:pPr>
            <a:r>
              <a:rPr lang="en-US" sz="2400" dirty="0"/>
              <a:t>Disagree without demonizing</a:t>
            </a:r>
          </a:p>
          <a:p>
            <a:r>
              <a:rPr lang="en-US" sz="2400" dirty="0"/>
              <a:t> </a:t>
            </a:r>
          </a:p>
          <a:p>
            <a:r>
              <a:rPr lang="en-US" sz="2400" b="1" dirty="0"/>
              <a:t>Use Active Listening.</a:t>
            </a:r>
            <a:endParaRPr lang="en-US" sz="2400" dirty="0"/>
          </a:p>
          <a:p>
            <a:pPr marL="257175" indent="-257175">
              <a:buFont typeface="Arial"/>
              <a:buChar char="•"/>
            </a:pPr>
            <a:r>
              <a:rPr lang="en-US" sz="2400" dirty="0"/>
              <a:t>Listen patiently; do not interrupt.</a:t>
            </a:r>
          </a:p>
          <a:p>
            <a:pPr marL="257175" indent="-257175">
              <a:buFont typeface="Arial"/>
              <a:buChar char="•"/>
            </a:pPr>
            <a:r>
              <a:rPr lang="en-US" sz="2400" dirty="0"/>
              <a:t>Do not engage in fake listening as you plan out what you want to say next.</a:t>
            </a:r>
          </a:p>
          <a:p>
            <a:pPr marL="257175" indent="-257175">
              <a:buFont typeface="Arial"/>
              <a:buChar char="•"/>
            </a:pPr>
            <a:r>
              <a:rPr lang="en-US" sz="2400" dirty="0"/>
              <a:t>Reframe</a:t>
            </a:r>
          </a:p>
          <a:p>
            <a:pPr marL="257175" indent="-257175">
              <a:buFont typeface="Arial"/>
              <a:buChar char="•"/>
            </a:pPr>
            <a:endParaRPr lang="en-US" sz="2400" dirty="0"/>
          </a:p>
          <a:p>
            <a:r>
              <a:rPr lang="en-US" sz="2400" b="1" dirty="0"/>
              <a:t>Information Source</a:t>
            </a:r>
          </a:p>
        </p:txBody>
      </p:sp>
    </p:spTree>
    <p:extLst>
      <p:ext uri="{BB962C8B-B14F-4D97-AF65-F5344CB8AC3E}">
        <p14:creationId xmlns:p14="http://schemas.microsoft.com/office/powerpoint/2010/main" val="824915781"/>
      </p:ext>
    </p:extLst>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 calcmode="lin" valueType="num">
                                      <p:cBhvr additive="base">
                                        <p:cTn id="2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 calcmode="lin" valueType="num">
                                      <p:cBhvr additive="base">
                                        <p:cTn id="2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 calcmode="lin" valueType="num">
                                      <p:cBhvr additive="base">
                                        <p:cTn id="3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anim calcmode="lin" valueType="num">
                                      <p:cBhvr additive="base">
                                        <p:cTn id="43"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11" end="11"/>
                                            </p:txEl>
                                          </p:spTgt>
                                        </p:tgtEl>
                                        <p:attrNameLst>
                                          <p:attrName>style.visibility</p:attrName>
                                        </p:attrNameLst>
                                      </p:cBhvr>
                                      <p:to>
                                        <p:strVal val="visible"/>
                                      </p:to>
                                    </p:set>
                                    <p:anim calcmode="lin" valueType="num">
                                      <p:cBhvr additive="base">
                                        <p:cTn id="49"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3B2129A-4F7A-054D-A153-B4461301825A}"/>
              </a:ext>
            </a:extLst>
          </p:cNvPr>
          <p:cNvGrpSpPr/>
          <p:nvPr/>
        </p:nvGrpSpPr>
        <p:grpSpPr>
          <a:xfrm>
            <a:off x="3156267" y="227648"/>
            <a:ext cx="5879465" cy="6402702"/>
            <a:chOff x="0" y="0"/>
            <a:chExt cx="5879788" cy="6403008"/>
          </a:xfrm>
        </p:grpSpPr>
        <p:sp>
          <p:nvSpPr>
            <p:cNvPr id="7" name="TextBox 5">
              <a:extLst>
                <a:ext uri="{FF2B5EF4-FFF2-40B4-BE49-F238E27FC236}">
                  <a16:creationId xmlns:a16="http://schemas.microsoft.com/office/drawing/2014/main" id="{239804BD-44DA-D24D-B2CA-3AABC48D3186}"/>
                </a:ext>
              </a:extLst>
            </p:cNvPr>
            <p:cNvSpPr txBox="1"/>
            <p:nvPr/>
          </p:nvSpPr>
          <p:spPr>
            <a:xfrm>
              <a:off x="164788" y="0"/>
              <a:ext cx="5562600" cy="523220"/>
            </a:xfrm>
            <a:prstGeom prst="rect">
              <a:avLst/>
            </a:prstGeom>
            <a:noFill/>
          </p:spPr>
          <p:txBody>
            <a:bodyPr wrap="square" rtlCol="0">
              <a:spAutoFit/>
            </a:bodyPr>
            <a:lstStyle/>
            <a:p>
              <a:pPr marL="0" marR="0" algn="ctr">
                <a:spcBef>
                  <a:spcPts val="0"/>
                </a:spcBef>
                <a:spcAft>
                  <a:spcPts val="0"/>
                </a:spcAft>
              </a:pPr>
              <a:r>
                <a:rPr lang="en-US" sz="28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Solomon’s Wheel</a:t>
              </a:r>
              <a:endParaRPr lang="en-US" sz="1200">
                <a:effectLst/>
                <a:latin typeface="Times New Roman" panose="02020603050405020304" pitchFamily="18" charset="0"/>
                <a:ea typeface="Times New Roman" panose="02020603050405020304" pitchFamily="18" charset="0"/>
              </a:endParaRPr>
            </a:p>
          </p:txBody>
        </p:sp>
        <p:cxnSp>
          <p:nvCxnSpPr>
            <p:cNvPr id="8" name="Straight Connector 7">
              <a:extLst>
                <a:ext uri="{FF2B5EF4-FFF2-40B4-BE49-F238E27FC236}">
                  <a16:creationId xmlns:a16="http://schemas.microsoft.com/office/drawing/2014/main" id="{5771BA54-E196-1E47-BC91-4CE536927060}"/>
                </a:ext>
              </a:extLst>
            </p:cNvPr>
            <p:cNvCxnSpPr>
              <a:cxnSpLocks/>
            </p:cNvCxnSpPr>
            <p:nvPr/>
          </p:nvCxnSpPr>
          <p:spPr>
            <a:xfrm>
              <a:off x="2939895" y="523220"/>
              <a:ext cx="0" cy="5879788"/>
            </a:xfrm>
            <a:prstGeom prst="line">
              <a:avLst/>
            </a:prstGeom>
            <a:ln w="31750">
              <a:solidFill>
                <a:schemeClr val="tx1"/>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7B25FBD9-6509-7E46-B236-1B5C4BAE4252}"/>
                </a:ext>
              </a:extLst>
            </p:cNvPr>
            <p:cNvCxnSpPr/>
            <p:nvPr/>
          </p:nvCxnSpPr>
          <p:spPr>
            <a:xfrm flipH="1">
              <a:off x="0" y="3463115"/>
              <a:ext cx="58797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196EE69-E58D-C64A-BF19-ECC6B6FE5C83}"/>
                </a:ext>
              </a:extLst>
            </p:cNvPr>
            <p:cNvCxnSpPr/>
            <p:nvPr/>
          </p:nvCxnSpPr>
          <p:spPr>
            <a:xfrm flipH="1">
              <a:off x="861075" y="1384295"/>
              <a:ext cx="4157637" cy="41576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35E29FB-A051-9347-A3F3-878904B84601}"/>
                </a:ext>
              </a:extLst>
            </p:cNvPr>
            <p:cNvCxnSpPr/>
            <p:nvPr/>
          </p:nvCxnSpPr>
          <p:spPr>
            <a:xfrm>
              <a:off x="861075" y="1384295"/>
              <a:ext cx="4157637" cy="41576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754BCE32-7A53-D047-B29F-74166D98B70D}"/>
                </a:ext>
              </a:extLst>
            </p:cNvPr>
            <p:cNvSpPr/>
            <p:nvPr/>
          </p:nvSpPr>
          <p:spPr>
            <a:xfrm>
              <a:off x="0" y="523220"/>
              <a:ext cx="5879788" cy="587978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15000"/>
                </a:lnSpc>
                <a:spcBef>
                  <a:spcPts val="0"/>
                </a:spcBef>
                <a:spcAft>
                  <a:spcPts val="1000"/>
                </a:spcAft>
              </a:pPr>
              <a:r>
                <a:rPr lang="en-US" sz="1100">
                  <a:effectLst/>
                  <a:latin typeface="Lucida Sans" panose="020B0602030504020204" pitchFamily="34" charset="77"/>
                  <a:ea typeface="Times New Roman" panose="02020603050405020304" pitchFamily="18" charset="0"/>
                  <a:cs typeface="Times New Roman" panose="02020603050405020304" pitchFamily="18" charset="0"/>
                </a:rPr>
                <a:t> </a:t>
              </a:r>
              <a:endParaRPr lang="en-US" sz="1100">
                <a:effectLst/>
                <a:latin typeface="Lucida Sans" panose="020B0602030504020204" pitchFamily="34" charset="77"/>
                <a:ea typeface="Calibri" panose="020F0502020204030204" pitchFamily="34" charset="0"/>
                <a:cs typeface="Times New Roman" panose="02020603050405020304" pitchFamily="18" charset="0"/>
              </a:endParaRPr>
            </a:p>
          </p:txBody>
        </p:sp>
        <p:sp>
          <p:nvSpPr>
            <p:cNvPr id="13" name="TextBox 20">
              <a:extLst>
                <a:ext uri="{FF2B5EF4-FFF2-40B4-BE49-F238E27FC236}">
                  <a16:creationId xmlns:a16="http://schemas.microsoft.com/office/drawing/2014/main" id="{1EC41CCA-48F0-C942-9B5E-48AB5AF3CFEA}"/>
                </a:ext>
              </a:extLst>
            </p:cNvPr>
            <p:cNvSpPr txBox="1"/>
            <p:nvPr/>
          </p:nvSpPr>
          <p:spPr>
            <a:xfrm>
              <a:off x="268376" y="4017929"/>
              <a:ext cx="1600200" cy="338570"/>
            </a:xfrm>
            <a:prstGeom prst="rect">
              <a:avLst/>
            </a:prstGeom>
            <a:noFill/>
          </p:spPr>
          <p:txBody>
            <a:bodyPr wrap="square" rtlCol="0">
              <a:spAutoFit/>
            </a:bodyPr>
            <a:lstStyle/>
            <a:p>
              <a:pPr marL="0" marR="0" algn="ctr">
                <a:spcBef>
                  <a:spcPts val="0"/>
                </a:spcBef>
                <a:spcAft>
                  <a:spcPts val="0"/>
                </a:spcAft>
              </a:pPr>
              <a:r>
                <a:rPr lang="en-US" sz="1600" b="1" kern="1200" dirty="0">
                  <a:solidFill>
                    <a:srgbClr val="000000"/>
                  </a:solidFill>
                  <a:effectLst/>
                  <a:latin typeface="Proxima Nova Light" panose="02000506030000020004" pitchFamily="50" charset="0"/>
                  <a:ea typeface="Times New Roman" panose="02020603050405020304" pitchFamily="18" charset="0"/>
                  <a:cs typeface="Times New Roman" panose="02020603050405020304" pitchFamily="18" charset="0"/>
                </a:rPr>
                <a:t>Fortitude</a:t>
              </a:r>
              <a:endParaRPr lang="en-US" sz="1200" b="1" dirty="0">
                <a:effectLst/>
                <a:latin typeface="Proxima Nova Light" panose="02000506030000020004" pitchFamily="50" charset="0"/>
                <a:ea typeface="Times New Roman" panose="02020603050405020304" pitchFamily="18" charset="0"/>
              </a:endParaRPr>
            </a:p>
          </p:txBody>
        </p:sp>
        <p:sp>
          <p:nvSpPr>
            <p:cNvPr id="14" name="TextBox 22">
              <a:extLst>
                <a:ext uri="{FF2B5EF4-FFF2-40B4-BE49-F238E27FC236}">
                  <a16:creationId xmlns:a16="http://schemas.microsoft.com/office/drawing/2014/main" id="{17CA9F29-9EE4-9549-9F23-9CE9B7968966}"/>
                </a:ext>
              </a:extLst>
            </p:cNvPr>
            <p:cNvSpPr txBox="1"/>
            <p:nvPr/>
          </p:nvSpPr>
          <p:spPr>
            <a:xfrm>
              <a:off x="240974" y="2741378"/>
              <a:ext cx="1837838" cy="338570"/>
            </a:xfrm>
            <a:prstGeom prst="rect">
              <a:avLst/>
            </a:prstGeom>
            <a:noFill/>
          </p:spPr>
          <p:txBody>
            <a:bodyPr wrap="square" rtlCol="0">
              <a:spAutoFit/>
            </a:bodyPr>
            <a:lstStyle/>
            <a:p>
              <a:pPr marL="0" marR="0" algn="ctr">
                <a:spcBef>
                  <a:spcPts val="0"/>
                </a:spcBef>
                <a:spcAft>
                  <a:spcPts val="0"/>
                </a:spcAft>
              </a:pPr>
              <a:r>
                <a:rPr lang="en-US" sz="1600" b="1" kern="1200" dirty="0">
                  <a:solidFill>
                    <a:srgbClr val="000000"/>
                  </a:solidFill>
                  <a:effectLst/>
                  <a:latin typeface="Proxima Nova Light" panose="02000506030000020004" pitchFamily="50" charset="0"/>
                  <a:ea typeface="Times New Roman" panose="02020603050405020304" pitchFamily="18" charset="0"/>
                  <a:cs typeface="Times New Roman" panose="02020603050405020304" pitchFamily="18" charset="0"/>
                </a:rPr>
                <a:t>Brotherly Love</a:t>
              </a:r>
              <a:endParaRPr lang="en-US" sz="1200" b="1" dirty="0">
                <a:effectLst/>
                <a:latin typeface="Proxima Nova Light" panose="02000506030000020004" pitchFamily="50" charset="0"/>
                <a:ea typeface="Times New Roman" panose="02020603050405020304" pitchFamily="18" charset="0"/>
              </a:endParaRPr>
            </a:p>
          </p:txBody>
        </p:sp>
        <p:sp>
          <p:nvSpPr>
            <p:cNvPr id="15" name="TextBox 23">
              <a:extLst>
                <a:ext uri="{FF2B5EF4-FFF2-40B4-BE49-F238E27FC236}">
                  <a16:creationId xmlns:a16="http://schemas.microsoft.com/office/drawing/2014/main" id="{11CA3BC7-1E45-D44F-AC70-677BBA5A3E9D}"/>
                </a:ext>
              </a:extLst>
            </p:cNvPr>
            <p:cNvSpPr txBox="1"/>
            <p:nvPr/>
          </p:nvSpPr>
          <p:spPr>
            <a:xfrm>
              <a:off x="1203960" y="1238616"/>
              <a:ext cx="1600200" cy="338570"/>
            </a:xfrm>
            <a:prstGeom prst="rect">
              <a:avLst/>
            </a:prstGeom>
            <a:noFill/>
          </p:spPr>
          <p:txBody>
            <a:bodyPr wrap="square" rtlCol="0">
              <a:spAutoFit/>
            </a:bodyPr>
            <a:lstStyle/>
            <a:p>
              <a:pPr marL="0" marR="0" algn="ctr">
                <a:spcBef>
                  <a:spcPts val="0"/>
                </a:spcBef>
                <a:spcAft>
                  <a:spcPts val="0"/>
                </a:spcAft>
              </a:pPr>
              <a:r>
                <a:rPr lang="en-US" sz="1600" b="1" kern="1200" dirty="0">
                  <a:solidFill>
                    <a:srgbClr val="000000"/>
                  </a:solidFill>
                  <a:effectLst/>
                  <a:latin typeface="Proxima Nova Light" panose="02000506030000020004" pitchFamily="50" charset="0"/>
                  <a:ea typeface="Times New Roman" panose="02020603050405020304" pitchFamily="18" charset="0"/>
                  <a:cs typeface="Times New Roman" panose="02020603050405020304" pitchFamily="18" charset="0"/>
                </a:rPr>
                <a:t>Truth</a:t>
              </a:r>
              <a:endParaRPr lang="en-US" sz="1200" b="1" dirty="0">
                <a:effectLst/>
                <a:latin typeface="Proxima Nova Light" panose="02000506030000020004" pitchFamily="50" charset="0"/>
                <a:ea typeface="Times New Roman" panose="02020603050405020304" pitchFamily="18" charset="0"/>
              </a:endParaRPr>
            </a:p>
          </p:txBody>
        </p:sp>
        <p:sp>
          <p:nvSpPr>
            <p:cNvPr id="16" name="TextBox 15">
              <a:extLst>
                <a:ext uri="{FF2B5EF4-FFF2-40B4-BE49-F238E27FC236}">
                  <a16:creationId xmlns:a16="http://schemas.microsoft.com/office/drawing/2014/main" id="{AC75A0D3-1B66-014C-A4E7-A09FAC6E9FC2}"/>
                </a:ext>
              </a:extLst>
            </p:cNvPr>
            <p:cNvSpPr txBox="1"/>
            <p:nvPr/>
          </p:nvSpPr>
          <p:spPr>
            <a:xfrm>
              <a:off x="4064902" y="2741378"/>
              <a:ext cx="1600200" cy="338570"/>
            </a:xfrm>
            <a:prstGeom prst="rect">
              <a:avLst/>
            </a:prstGeom>
            <a:noFill/>
          </p:spPr>
          <p:txBody>
            <a:bodyPr wrap="square" rtlCol="0">
              <a:spAutoFit/>
            </a:bodyPr>
            <a:lstStyle/>
            <a:p>
              <a:pPr marL="0" marR="0" algn="ctr">
                <a:spcBef>
                  <a:spcPts val="0"/>
                </a:spcBef>
                <a:spcAft>
                  <a:spcPts val="0"/>
                </a:spcAft>
              </a:pPr>
              <a:r>
                <a:rPr lang="en-US" sz="1600" b="1" kern="1200" dirty="0">
                  <a:solidFill>
                    <a:srgbClr val="000000"/>
                  </a:solidFill>
                  <a:effectLst/>
                  <a:latin typeface="Proxima Nova Light" panose="02000506030000020004" pitchFamily="50" charset="0"/>
                  <a:ea typeface="Times New Roman" panose="02020603050405020304" pitchFamily="18" charset="0"/>
                  <a:cs typeface="Times New Roman" panose="02020603050405020304" pitchFamily="18" charset="0"/>
                </a:rPr>
                <a:t>Prudence</a:t>
              </a:r>
              <a:endParaRPr lang="en-US" sz="1200" b="1" dirty="0">
                <a:effectLst/>
                <a:latin typeface="Proxima Nova Light" panose="02000506030000020004" pitchFamily="50" charset="0"/>
                <a:ea typeface="Times New Roman" panose="02020603050405020304" pitchFamily="18" charset="0"/>
              </a:endParaRPr>
            </a:p>
          </p:txBody>
        </p:sp>
        <p:sp>
          <p:nvSpPr>
            <p:cNvPr id="17" name="TextBox 17">
              <a:extLst>
                <a:ext uri="{FF2B5EF4-FFF2-40B4-BE49-F238E27FC236}">
                  <a16:creationId xmlns:a16="http://schemas.microsoft.com/office/drawing/2014/main" id="{803BBE48-F4B4-9A47-9123-0964BD95ACCA}"/>
                </a:ext>
              </a:extLst>
            </p:cNvPr>
            <p:cNvSpPr txBox="1"/>
            <p:nvPr/>
          </p:nvSpPr>
          <p:spPr>
            <a:xfrm>
              <a:off x="4050765" y="4017929"/>
              <a:ext cx="1600200" cy="338570"/>
            </a:xfrm>
            <a:prstGeom prst="rect">
              <a:avLst/>
            </a:prstGeom>
            <a:noFill/>
          </p:spPr>
          <p:txBody>
            <a:bodyPr wrap="square" rtlCol="0">
              <a:spAutoFit/>
            </a:bodyPr>
            <a:lstStyle/>
            <a:p>
              <a:pPr marL="0" marR="0" algn="ctr">
                <a:spcBef>
                  <a:spcPts val="0"/>
                </a:spcBef>
                <a:spcAft>
                  <a:spcPts val="0"/>
                </a:spcAft>
              </a:pPr>
              <a:r>
                <a:rPr lang="en-US" sz="1600" b="1" kern="1200" dirty="0">
                  <a:solidFill>
                    <a:srgbClr val="000000"/>
                  </a:solidFill>
                  <a:effectLst/>
                  <a:latin typeface="Proxima Nova Light" panose="02000506030000020004" pitchFamily="50" charset="0"/>
                  <a:ea typeface="Times New Roman" panose="02020603050405020304" pitchFamily="18" charset="0"/>
                  <a:cs typeface="Times New Roman" panose="02020603050405020304" pitchFamily="18" charset="0"/>
                </a:rPr>
                <a:t>Temperance</a:t>
              </a:r>
              <a:endParaRPr lang="en-US" sz="1200" b="1" dirty="0">
                <a:effectLst/>
                <a:latin typeface="Proxima Nova Light" panose="02000506030000020004" pitchFamily="50" charset="0"/>
                <a:ea typeface="Times New Roman" panose="02020603050405020304" pitchFamily="18" charset="0"/>
              </a:endParaRPr>
            </a:p>
          </p:txBody>
        </p:sp>
        <p:sp>
          <p:nvSpPr>
            <p:cNvPr id="18" name="TextBox 18">
              <a:extLst>
                <a:ext uri="{FF2B5EF4-FFF2-40B4-BE49-F238E27FC236}">
                  <a16:creationId xmlns:a16="http://schemas.microsoft.com/office/drawing/2014/main" id="{3F5E2E0F-2FA9-C646-895B-ADF1F14B12CE}"/>
                </a:ext>
              </a:extLst>
            </p:cNvPr>
            <p:cNvSpPr txBox="1"/>
            <p:nvPr/>
          </p:nvSpPr>
          <p:spPr>
            <a:xfrm>
              <a:off x="2950860" y="1214961"/>
              <a:ext cx="1600200" cy="338570"/>
            </a:xfrm>
            <a:prstGeom prst="rect">
              <a:avLst/>
            </a:prstGeom>
            <a:noFill/>
          </p:spPr>
          <p:txBody>
            <a:bodyPr wrap="square" rtlCol="0">
              <a:spAutoFit/>
            </a:bodyPr>
            <a:lstStyle/>
            <a:p>
              <a:pPr marL="0" marR="0" algn="ctr">
                <a:spcBef>
                  <a:spcPts val="0"/>
                </a:spcBef>
                <a:spcAft>
                  <a:spcPts val="0"/>
                </a:spcAft>
              </a:pPr>
              <a:r>
                <a:rPr lang="en-US" sz="1600" b="1" kern="1200" dirty="0">
                  <a:solidFill>
                    <a:srgbClr val="000000"/>
                  </a:solidFill>
                  <a:effectLst/>
                  <a:latin typeface="Proxima Nova Light" panose="02000506030000020004" pitchFamily="50" charset="0"/>
                  <a:ea typeface="Times New Roman" panose="02020603050405020304" pitchFamily="18" charset="0"/>
                  <a:cs typeface="Times New Roman" panose="02020603050405020304" pitchFamily="18" charset="0"/>
                </a:rPr>
                <a:t>Justice</a:t>
              </a:r>
              <a:endParaRPr lang="en-US" sz="1200" b="1" dirty="0">
                <a:effectLst/>
                <a:latin typeface="Proxima Nova Light" panose="02000506030000020004" pitchFamily="50" charset="0"/>
                <a:ea typeface="Times New Roman" panose="02020603050405020304" pitchFamily="18" charset="0"/>
              </a:endParaRPr>
            </a:p>
          </p:txBody>
        </p:sp>
        <p:sp>
          <p:nvSpPr>
            <p:cNvPr id="19" name="TextBox 21">
              <a:extLst>
                <a:ext uri="{FF2B5EF4-FFF2-40B4-BE49-F238E27FC236}">
                  <a16:creationId xmlns:a16="http://schemas.microsoft.com/office/drawing/2014/main" id="{732AEBD7-D421-664A-B478-2F6293D15318}"/>
                </a:ext>
              </a:extLst>
            </p:cNvPr>
            <p:cNvSpPr txBox="1"/>
            <p:nvPr/>
          </p:nvSpPr>
          <p:spPr>
            <a:xfrm>
              <a:off x="2950860" y="5379174"/>
              <a:ext cx="1600200" cy="338570"/>
            </a:xfrm>
            <a:prstGeom prst="rect">
              <a:avLst/>
            </a:prstGeom>
            <a:noFill/>
          </p:spPr>
          <p:txBody>
            <a:bodyPr wrap="square" rtlCol="0">
              <a:spAutoFit/>
            </a:bodyPr>
            <a:lstStyle/>
            <a:p>
              <a:pPr marL="0" marR="0" algn="ctr">
                <a:spcBef>
                  <a:spcPts val="0"/>
                </a:spcBef>
                <a:spcAft>
                  <a:spcPts val="0"/>
                </a:spcAft>
              </a:pPr>
              <a:r>
                <a:rPr lang="en-US" sz="1600" b="1" kern="1200" dirty="0">
                  <a:solidFill>
                    <a:srgbClr val="000000"/>
                  </a:solidFill>
                  <a:effectLst/>
                  <a:latin typeface="Proxima Nova Light" panose="02000506030000020004" pitchFamily="50" charset="0"/>
                  <a:ea typeface="Times New Roman" panose="02020603050405020304" pitchFamily="18" charset="0"/>
                  <a:cs typeface="Times New Roman" panose="02020603050405020304" pitchFamily="18" charset="0"/>
                </a:rPr>
                <a:t>Relief</a:t>
              </a:r>
              <a:endParaRPr lang="en-US" sz="1200" b="1" dirty="0">
                <a:effectLst/>
                <a:latin typeface="Proxima Nova Light" panose="02000506030000020004" pitchFamily="50" charset="0"/>
                <a:ea typeface="Times New Roman" panose="02020603050405020304" pitchFamily="18" charset="0"/>
              </a:endParaRPr>
            </a:p>
          </p:txBody>
        </p:sp>
        <p:sp>
          <p:nvSpPr>
            <p:cNvPr id="20" name="TextBox 35">
              <a:extLst>
                <a:ext uri="{FF2B5EF4-FFF2-40B4-BE49-F238E27FC236}">
                  <a16:creationId xmlns:a16="http://schemas.microsoft.com/office/drawing/2014/main" id="{34D4E6CD-F11D-784E-8CE0-F7F18EFD8567}"/>
                </a:ext>
              </a:extLst>
            </p:cNvPr>
            <p:cNvSpPr txBox="1"/>
            <p:nvPr/>
          </p:nvSpPr>
          <p:spPr>
            <a:xfrm>
              <a:off x="1336625" y="5362298"/>
              <a:ext cx="1600200" cy="338570"/>
            </a:xfrm>
            <a:prstGeom prst="rect">
              <a:avLst/>
            </a:prstGeom>
            <a:noFill/>
          </p:spPr>
          <p:txBody>
            <a:bodyPr wrap="square" rtlCol="0">
              <a:spAutoFit/>
            </a:bodyPr>
            <a:lstStyle/>
            <a:p>
              <a:pPr marL="0" marR="0" algn="ctr">
                <a:spcBef>
                  <a:spcPts val="0"/>
                </a:spcBef>
                <a:spcAft>
                  <a:spcPts val="0"/>
                </a:spcAft>
              </a:pPr>
              <a:r>
                <a:rPr lang="en-US" sz="1600" b="1" kern="1200" dirty="0">
                  <a:solidFill>
                    <a:srgbClr val="000000"/>
                  </a:solidFill>
                  <a:effectLst/>
                  <a:latin typeface="Proxima Nova Light" panose="02000506030000020004" pitchFamily="50" charset="0"/>
                  <a:ea typeface="Times New Roman" panose="02020603050405020304" pitchFamily="18" charset="0"/>
                  <a:cs typeface="Times New Roman" panose="02020603050405020304" pitchFamily="18" charset="0"/>
                </a:rPr>
                <a:t>Blank</a:t>
              </a:r>
              <a:endParaRPr lang="en-US" sz="1200" b="1" dirty="0">
                <a:effectLst/>
                <a:latin typeface="Proxima Nova Light" panose="02000506030000020004" pitchFamily="50" charset="0"/>
                <a:ea typeface="Times New Roman" panose="02020603050405020304" pitchFamily="18" charset="0"/>
              </a:endParaRPr>
            </a:p>
          </p:txBody>
        </p:sp>
      </p:grpSp>
    </p:spTree>
    <p:extLst>
      <p:ext uri="{BB962C8B-B14F-4D97-AF65-F5344CB8AC3E}">
        <p14:creationId xmlns:p14="http://schemas.microsoft.com/office/powerpoint/2010/main" val="1996547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7724E23-EA6E-F846-B407-069BE88AD19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3681" y="1969175"/>
            <a:ext cx="10616109" cy="3052530"/>
          </a:xfrm>
        </p:spPr>
      </p:pic>
    </p:spTree>
    <p:extLst>
      <p:ext uri="{BB962C8B-B14F-4D97-AF65-F5344CB8AC3E}">
        <p14:creationId xmlns:p14="http://schemas.microsoft.com/office/powerpoint/2010/main" val="1634846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8213CA-1B49-4146-AD39-ACC5F6F6F446}"/>
              </a:ext>
            </a:extLst>
          </p:cNvPr>
          <p:cNvSpPr>
            <a:spLocks noGrp="1"/>
          </p:cNvSpPr>
          <p:nvPr>
            <p:ph type="title"/>
          </p:nvPr>
        </p:nvSpPr>
        <p:spPr>
          <a:xfrm>
            <a:off x="1451579" y="804519"/>
            <a:ext cx="9603275" cy="1049235"/>
          </a:xfrm>
        </p:spPr>
        <p:txBody>
          <a:bodyPr>
            <a:normAutofit fontScale="90000"/>
          </a:bodyPr>
          <a:lstStyle/>
          <a:p>
            <a:pPr algn="ctr"/>
            <a:r>
              <a:rPr lang="en-US" dirty="0"/>
              <a:t>WORLDWIDE CIVILITY COUNCIL</a:t>
            </a:r>
            <a:br>
              <a:rPr lang="en-US" dirty="0"/>
            </a:br>
            <a:r>
              <a:rPr lang="en-US" dirty="0"/>
              <a:t>ORGANIZATION CHART</a:t>
            </a:r>
          </a:p>
        </p:txBody>
      </p:sp>
      <p:grpSp>
        <p:nvGrpSpPr>
          <p:cNvPr id="117" name="Group 116" descr="Top Profile with Photo">
            <a:extLst>
              <a:ext uri="{FF2B5EF4-FFF2-40B4-BE49-F238E27FC236}">
                <a16:creationId xmlns:a16="http://schemas.microsoft.com/office/drawing/2014/main" id="{29A2F383-53EC-4824-A0B3-04705A56E78D}"/>
              </a:ext>
            </a:extLst>
          </p:cNvPr>
          <p:cNvGrpSpPr/>
          <p:nvPr/>
        </p:nvGrpSpPr>
        <p:grpSpPr>
          <a:xfrm>
            <a:off x="4393810" y="2049185"/>
            <a:ext cx="3404380" cy="979785"/>
            <a:chOff x="4393810" y="2049185"/>
            <a:chExt cx="3404380" cy="979785"/>
          </a:xfrm>
        </p:grpSpPr>
        <p:pic>
          <p:nvPicPr>
            <p:cNvPr id="50" name="Picture 49" descr="Shadow">
              <a:extLst>
                <a:ext uri="{FF2B5EF4-FFF2-40B4-BE49-F238E27FC236}">
                  <a16:creationId xmlns:a16="http://schemas.microsoft.com/office/drawing/2014/main" id="{C9A96126-37B9-46C5-9BEE-FADC226B76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67" t="62187" r="9778" b="8282"/>
            <a:stretch/>
          </p:blipFill>
          <p:spPr>
            <a:xfrm>
              <a:off x="4393810" y="2327786"/>
              <a:ext cx="3404380" cy="701184"/>
            </a:xfrm>
            <a:prstGeom prst="rect">
              <a:avLst/>
            </a:prstGeom>
          </p:spPr>
        </p:pic>
        <p:sp>
          <p:nvSpPr>
            <p:cNvPr id="22" name="Rectangle 21">
              <a:extLst>
                <a:ext uri="{FF2B5EF4-FFF2-40B4-BE49-F238E27FC236}">
                  <a16:creationId xmlns:a16="http://schemas.microsoft.com/office/drawing/2014/main" id="{8D5B09E2-B849-4614-9B74-163F5FF1F387}"/>
                </a:ext>
              </a:extLst>
            </p:cNvPr>
            <p:cNvSpPr/>
            <p:nvPr/>
          </p:nvSpPr>
          <p:spPr>
            <a:xfrm>
              <a:off x="4656000" y="2049185"/>
              <a:ext cx="2880000" cy="684000"/>
            </a:xfrm>
            <a:prstGeom prst="rect">
              <a:avLst/>
            </a:prstGeom>
            <a:solidFill>
              <a:schemeClr val="accent1">
                <a:lumMod val="75000"/>
              </a:schemeClr>
            </a:solidFill>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91440" tIns="5080" rIns="5080" bIns="5080" numCol="1" spcCol="1270" anchor="ctr" anchorCtr="0">
              <a:noAutofit/>
            </a:bodyPr>
            <a:lstStyle/>
            <a:p>
              <a:pPr lvl="0" algn="ctr" defTabSz="355600">
                <a:spcBef>
                  <a:spcPct val="0"/>
                </a:spcBef>
              </a:pPr>
              <a:r>
                <a:rPr lang="en-US" b="1">
                  <a:solidFill>
                    <a:schemeClr val="bg1"/>
                  </a:solidFill>
                </a:rPr>
                <a:t>WORLDWIDE</a:t>
              </a:r>
            </a:p>
            <a:p>
              <a:pPr lvl="0" algn="ctr" defTabSz="355600">
                <a:spcBef>
                  <a:spcPct val="0"/>
                </a:spcBef>
              </a:pPr>
              <a:r>
                <a:rPr lang="en-US" b="1">
                  <a:solidFill>
                    <a:schemeClr val="bg1"/>
                  </a:solidFill>
                </a:rPr>
                <a:t>CIVILITY </a:t>
              </a:r>
              <a:r>
                <a:rPr lang="en-US" b="1" dirty="0">
                  <a:solidFill>
                    <a:schemeClr val="bg1"/>
                  </a:solidFill>
                </a:rPr>
                <a:t>COUNCIL</a:t>
              </a:r>
              <a:endParaRPr lang="en-US" sz="1600" b="1" kern="1200" dirty="0">
                <a:solidFill>
                  <a:schemeClr val="bg1"/>
                </a:solidFill>
              </a:endParaRPr>
            </a:p>
          </p:txBody>
        </p:sp>
      </p:grpSp>
      <p:cxnSp>
        <p:nvCxnSpPr>
          <p:cNvPr id="105" name="Straight Connector 104" descr="Hierarchy lines">
            <a:extLst>
              <a:ext uri="{FF2B5EF4-FFF2-40B4-BE49-F238E27FC236}">
                <a16:creationId xmlns:a16="http://schemas.microsoft.com/office/drawing/2014/main" id="{2941C472-2906-48B9-AFCF-945E11AFC270}"/>
              </a:ext>
            </a:extLst>
          </p:cNvPr>
          <p:cNvCxnSpPr>
            <a:cxnSpLocks/>
          </p:cNvCxnSpPr>
          <p:nvPr/>
        </p:nvCxnSpPr>
        <p:spPr>
          <a:xfrm>
            <a:off x="1823088" y="3618400"/>
            <a:ext cx="0" cy="1397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descr="Hierarchy lines">
            <a:extLst>
              <a:ext uri="{FF2B5EF4-FFF2-40B4-BE49-F238E27FC236}">
                <a16:creationId xmlns:a16="http://schemas.microsoft.com/office/drawing/2014/main" id="{E3DCB0D7-7DCF-451E-AF07-180A1084FA96}"/>
              </a:ext>
            </a:extLst>
          </p:cNvPr>
          <p:cNvCxnSpPr>
            <a:cxnSpLocks/>
          </p:cNvCxnSpPr>
          <p:nvPr/>
        </p:nvCxnSpPr>
        <p:spPr>
          <a:xfrm>
            <a:off x="4226698" y="3618400"/>
            <a:ext cx="0" cy="139729"/>
          </a:xfrm>
          <a:prstGeom prst="line">
            <a:avLst/>
          </a:prstGeom>
          <a:ln w="19050">
            <a:solidFill>
              <a:srgbClr val="101415"/>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descr="Hierarchy lines">
            <a:extLst>
              <a:ext uri="{FF2B5EF4-FFF2-40B4-BE49-F238E27FC236}">
                <a16:creationId xmlns:a16="http://schemas.microsoft.com/office/drawing/2014/main" id="{2BC65502-671D-4CF6-90D6-96E15B4593B0}"/>
              </a:ext>
            </a:extLst>
          </p:cNvPr>
          <p:cNvCxnSpPr>
            <a:cxnSpLocks/>
          </p:cNvCxnSpPr>
          <p:nvPr/>
        </p:nvCxnSpPr>
        <p:spPr>
          <a:xfrm>
            <a:off x="6096298" y="3618400"/>
            <a:ext cx="0" cy="1397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descr="Hierarchy lines">
            <a:extLst>
              <a:ext uri="{FF2B5EF4-FFF2-40B4-BE49-F238E27FC236}">
                <a16:creationId xmlns:a16="http://schemas.microsoft.com/office/drawing/2014/main" id="{88D688D4-3F2D-4EA8-9BD3-34D2E03882AF}"/>
              </a:ext>
            </a:extLst>
          </p:cNvPr>
          <p:cNvCxnSpPr>
            <a:cxnSpLocks/>
          </p:cNvCxnSpPr>
          <p:nvPr/>
        </p:nvCxnSpPr>
        <p:spPr>
          <a:xfrm>
            <a:off x="7965898" y="3618400"/>
            <a:ext cx="0" cy="139729"/>
          </a:xfrm>
          <a:prstGeom prst="line">
            <a:avLst/>
          </a:prstGeom>
          <a:ln w="15875">
            <a:solidFill>
              <a:srgbClr val="101415"/>
            </a:solidFill>
          </a:ln>
        </p:spPr>
        <p:style>
          <a:lnRef idx="1">
            <a:schemeClr val="accent1"/>
          </a:lnRef>
          <a:fillRef idx="0">
            <a:schemeClr val="accent1"/>
          </a:fillRef>
          <a:effectRef idx="0">
            <a:schemeClr val="accent1"/>
          </a:effectRef>
          <a:fontRef idx="minor">
            <a:schemeClr val="tx1"/>
          </a:fontRef>
        </p:style>
      </p:cxnSp>
      <p:pic>
        <p:nvPicPr>
          <p:cNvPr id="5" name="Picture 4" descr="A close up of a logo&#10;&#10;Description automatically generated">
            <a:extLst>
              <a:ext uri="{FF2B5EF4-FFF2-40B4-BE49-F238E27FC236}">
                <a16:creationId xmlns:a16="http://schemas.microsoft.com/office/drawing/2014/main" id="{FE87EEAB-124E-F048-8DAF-0F422E359829}"/>
              </a:ext>
            </a:extLst>
          </p:cNvPr>
          <p:cNvPicPr>
            <a:picLocks noChangeAspect="1"/>
          </p:cNvPicPr>
          <p:nvPr/>
        </p:nvPicPr>
        <p:blipFill>
          <a:blip r:embed="rId4"/>
          <a:stretch>
            <a:fillRect/>
          </a:stretch>
        </p:blipFill>
        <p:spPr>
          <a:xfrm>
            <a:off x="1132594" y="3817465"/>
            <a:ext cx="2113504" cy="1026559"/>
          </a:xfrm>
          <a:prstGeom prst="rect">
            <a:avLst/>
          </a:prstGeom>
        </p:spPr>
      </p:pic>
      <p:pic>
        <p:nvPicPr>
          <p:cNvPr id="8" name="Picture 7">
            <a:extLst>
              <a:ext uri="{FF2B5EF4-FFF2-40B4-BE49-F238E27FC236}">
                <a16:creationId xmlns:a16="http://schemas.microsoft.com/office/drawing/2014/main" id="{69A2A2C2-8C21-6642-91F9-DB43406B499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12120" y="3775092"/>
            <a:ext cx="1229155" cy="1229155"/>
          </a:xfrm>
          <a:prstGeom prst="rect">
            <a:avLst/>
          </a:prstGeom>
        </p:spPr>
      </p:pic>
      <p:pic>
        <p:nvPicPr>
          <p:cNvPr id="18" name="Picture 17" descr="A picture containing object, clock&#10;&#10;Description automatically generated">
            <a:extLst>
              <a:ext uri="{FF2B5EF4-FFF2-40B4-BE49-F238E27FC236}">
                <a16:creationId xmlns:a16="http://schemas.microsoft.com/office/drawing/2014/main" id="{8F9E3C4C-5B93-DD45-82FB-60A0B6BC0078}"/>
              </a:ext>
            </a:extLst>
          </p:cNvPr>
          <p:cNvPicPr>
            <a:picLocks noChangeAspect="1"/>
          </p:cNvPicPr>
          <p:nvPr/>
        </p:nvPicPr>
        <p:blipFill>
          <a:blip r:embed="rId6"/>
          <a:stretch>
            <a:fillRect/>
          </a:stretch>
        </p:blipFill>
        <p:spPr>
          <a:xfrm>
            <a:off x="7195777" y="3767750"/>
            <a:ext cx="1918409" cy="778852"/>
          </a:xfrm>
          <a:prstGeom prst="rect">
            <a:avLst/>
          </a:prstGeom>
        </p:spPr>
      </p:pic>
      <p:pic>
        <p:nvPicPr>
          <p:cNvPr id="20" name="Picture 19" descr="A picture containing clock, drawing&#10;&#10;Description automatically generated">
            <a:extLst>
              <a:ext uri="{FF2B5EF4-FFF2-40B4-BE49-F238E27FC236}">
                <a16:creationId xmlns:a16="http://schemas.microsoft.com/office/drawing/2014/main" id="{61ABDC66-3DB0-8D48-93F8-5E0FA7BC5A4A}"/>
              </a:ext>
            </a:extLst>
          </p:cNvPr>
          <p:cNvPicPr>
            <a:picLocks noChangeAspect="1"/>
          </p:cNvPicPr>
          <p:nvPr/>
        </p:nvPicPr>
        <p:blipFill>
          <a:blip r:embed="rId7"/>
          <a:stretch>
            <a:fillRect/>
          </a:stretch>
        </p:blipFill>
        <p:spPr>
          <a:xfrm>
            <a:off x="4841276" y="3767750"/>
            <a:ext cx="2307468" cy="680703"/>
          </a:xfrm>
          <a:prstGeom prst="rect">
            <a:avLst/>
          </a:prstGeom>
        </p:spPr>
      </p:pic>
      <p:sp>
        <p:nvSpPr>
          <p:cNvPr id="21" name="TextBox 20">
            <a:extLst>
              <a:ext uri="{FF2B5EF4-FFF2-40B4-BE49-F238E27FC236}">
                <a16:creationId xmlns:a16="http://schemas.microsoft.com/office/drawing/2014/main" id="{A1EAD901-059E-1D40-B032-2A67B86F904E}"/>
              </a:ext>
            </a:extLst>
          </p:cNvPr>
          <p:cNvSpPr txBox="1"/>
          <p:nvPr/>
        </p:nvSpPr>
        <p:spPr>
          <a:xfrm>
            <a:off x="1468098" y="5004247"/>
            <a:ext cx="9255804" cy="646331"/>
          </a:xfrm>
          <a:prstGeom prst="rect">
            <a:avLst/>
          </a:prstGeom>
          <a:noFill/>
        </p:spPr>
        <p:txBody>
          <a:bodyPr wrap="none" rtlCol="0">
            <a:spAutoFit/>
          </a:bodyPr>
          <a:lstStyle/>
          <a:p>
            <a:r>
              <a:rPr lang="en-US" dirty="0">
                <a:solidFill>
                  <a:schemeClr val="accent4">
                    <a:lumMod val="50000"/>
                  </a:schemeClr>
                </a:solidFill>
              </a:rPr>
              <a:t>Urgency of Civility</a:t>
            </a:r>
            <a:r>
              <a:rPr lang="en-US" dirty="0"/>
              <a:t>	     </a:t>
            </a:r>
            <a:r>
              <a:rPr lang="en-US" dirty="0">
                <a:solidFill>
                  <a:schemeClr val="accent2">
                    <a:lumMod val="50000"/>
                  </a:schemeClr>
                </a:solidFill>
              </a:rPr>
              <a:t>Certified Civil</a:t>
            </a:r>
            <a:r>
              <a:rPr lang="en-US" dirty="0"/>
              <a:t>	</a:t>
            </a:r>
            <a:r>
              <a:rPr lang="en-US" dirty="0">
                <a:solidFill>
                  <a:srgbClr val="C00000"/>
                </a:solidFill>
              </a:rPr>
              <a:t>Civility Scorecard</a:t>
            </a:r>
            <a:r>
              <a:rPr lang="en-US" dirty="0"/>
              <a:t>	      </a:t>
            </a:r>
            <a:r>
              <a:rPr lang="en-US" dirty="0">
                <a:solidFill>
                  <a:srgbClr val="0070C0"/>
                </a:solidFill>
              </a:rPr>
              <a:t>Masonic Family</a:t>
            </a:r>
            <a:r>
              <a:rPr lang="en-US" dirty="0"/>
              <a:t>	           </a:t>
            </a:r>
            <a:r>
              <a:rPr lang="en-US" dirty="0">
                <a:solidFill>
                  <a:schemeClr val="accent6">
                    <a:lumMod val="50000"/>
                  </a:schemeClr>
                </a:solidFill>
              </a:rPr>
              <a:t>Civility Shop </a:t>
            </a:r>
          </a:p>
          <a:p>
            <a:r>
              <a:rPr lang="en-US" dirty="0"/>
              <a:t>												       </a:t>
            </a:r>
            <a:r>
              <a:rPr lang="en-US" dirty="0">
                <a:solidFill>
                  <a:srgbClr val="0070C0"/>
                </a:solidFill>
              </a:rPr>
              <a:t>Civility Project</a:t>
            </a:r>
          </a:p>
        </p:txBody>
      </p:sp>
      <p:pic>
        <p:nvPicPr>
          <p:cNvPr id="4" name="Picture 3" descr="A picture containing drawing&#10;&#10;Description automatically generated">
            <a:extLst>
              <a:ext uri="{FF2B5EF4-FFF2-40B4-BE49-F238E27FC236}">
                <a16:creationId xmlns:a16="http://schemas.microsoft.com/office/drawing/2014/main" id="{DF97C5AB-A504-C34B-BF40-097C31CA2E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2252" y="3688264"/>
            <a:ext cx="1741780" cy="1155761"/>
          </a:xfrm>
          <a:prstGeom prst="rect">
            <a:avLst/>
          </a:prstGeom>
        </p:spPr>
      </p:pic>
      <p:cxnSp>
        <p:nvCxnSpPr>
          <p:cNvPr id="12" name="Straight Connector 11">
            <a:extLst>
              <a:ext uri="{FF2B5EF4-FFF2-40B4-BE49-F238E27FC236}">
                <a16:creationId xmlns:a16="http://schemas.microsoft.com/office/drawing/2014/main" id="{FB964341-35F8-AE4F-AB68-797AB092852B}"/>
              </a:ext>
            </a:extLst>
          </p:cNvPr>
          <p:cNvCxnSpPr/>
          <p:nvPr/>
        </p:nvCxnSpPr>
        <p:spPr>
          <a:xfrm>
            <a:off x="1823088" y="3618400"/>
            <a:ext cx="8225687" cy="0"/>
          </a:xfrm>
          <a:prstGeom prst="line">
            <a:avLst/>
          </a:prstGeom>
          <a:ln w="19050">
            <a:solidFill>
              <a:srgbClr val="101415"/>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EA3AC9F6-699C-AB40-A2CE-9320D02C6C33}"/>
              </a:ext>
            </a:extLst>
          </p:cNvPr>
          <p:cNvCxnSpPr>
            <a:cxnSpLocks/>
          </p:cNvCxnSpPr>
          <p:nvPr/>
        </p:nvCxnSpPr>
        <p:spPr>
          <a:xfrm>
            <a:off x="6096000" y="2733185"/>
            <a:ext cx="0" cy="10419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descr="Hierarchy lines">
            <a:extLst>
              <a:ext uri="{FF2B5EF4-FFF2-40B4-BE49-F238E27FC236}">
                <a16:creationId xmlns:a16="http://schemas.microsoft.com/office/drawing/2014/main" id="{7B7CE1DB-3004-E84E-B0FD-BC9728865211}"/>
              </a:ext>
            </a:extLst>
          </p:cNvPr>
          <p:cNvCxnSpPr>
            <a:cxnSpLocks/>
          </p:cNvCxnSpPr>
          <p:nvPr/>
        </p:nvCxnSpPr>
        <p:spPr>
          <a:xfrm>
            <a:off x="10051257" y="3618399"/>
            <a:ext cx="0" cy="139729"/>
          </a:xfrm>
          <a:prstGeom prst="line">
            <a:avLst/>
          </a:prstGeom>
          <a:ln w="19050">
            <a:solidFill>
              <a:srgbClr val="1014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390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DB12971-1097-5F48-99C6-42FC0AFC4C0C}"/>
              </a:ext>
            </a:extLst>
          </p:cNvPr>
          <p:cNvSpPr txBox="1"/>
          <p:nvPr/>
        </p:nvSpPr>
        <p:spPr>
          <a:xfrm>
            <a:off x="2162694" y="466530"/>
            <a:ext cx="8109721" cy="769441"/>
          </a:xfrm>
          <a:prstGeom prst="rect">
            <a:avLst/>
          </a:prstGeom>
          <a:noFill/>
        </p:spPr>
        <p:txBody>
          <a:bodyPr wrap="none" rtlCol="0">
            <a:spAutoFit/>
          </a:bodyPr>
          <a:lstStyle/>
          <a:p>
            <a:pPr algn="ctr"/>
            <a:r>
              <a:rPr lang="en-US" sz="4400" dirty="0"/>
              <a:t>The Masonic Family Civility Project</a:t>
            </a:r>
          </a:p>
        </p:txBody>
      </p:sp>
      <p:pic>
        <p:nvPicPr>
          <p:cNvPr id="4" name="Content Placeholder 6">
            <a:extLst>
              <a:ext uri="{FF2B5EF4-FFF2-40B4-BE49-F238E27FC236}">
                <a16:creationId xmlns:a16="http://schemas.microsoft.com/office/drawing/2014/main" id="{57724E23-EA6E-F846-B407-069BE88AD1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359" y="1380452"/>
            <a:ext cx="10616109" cy="3052530"/>
          </a:xfrm>
          <a:prstGeom prst="rect">
            <a:avLst/>
          </a:prstGeom>
        </p:spPr>
      </p:pic>
      <p:sp>
        <p:nvSpPr>
          <p:cNvPr id="3" name="Content Placeholder 2"/>
          <p:cNvSpPr>
            <a:spLocks noGrp="1"/>
          </p:cNvSpPr>
          <p:nvPr>
            <p:ph idx="1"/>
          </p:nvPr>
        </p:nvSpPr>
        <p:spPr>
          <a:xfrm>
            <a:off x="731154" y="1600201"/>
            <a:ext cx="10972800" cy="3134637"/>
          </a:xfrm>
        </p:spPr>
        <p:txBody>
          <a:bodyPr>
            <a:normAutofit/>
          </a:bodyPr>
          <a:lstStyle/>
          <a:p>
            <a:pPr marL="0" indent="0">
              <a:buNone/>
            </a:pPr>
            <a:endParaRPr lang="en-US" dirty="0"/>
          </a:p>
          <a:p>
            <a:pPr marL="0" indent="0">
              <a:buNone/>
            </a:pPr>
            <a:endParaRPr lang="en-US" dirty="0"/>
          </a:p>
          <a:p>
            <a:pPr marL="0" indent="0">
              <a:buNone/>
            </a:pPr>
            <a:endParaRPr lang="en-US" dirty="0"/>
          </a:p>
        </p:txBody>
      </p:sp>
      <p:sp>
        <p:nvSpPr>
          <p:cNvPr id="6" name="TextBox 5"/>
          <p:cNvSpPr txBox="1"/>
          <p:nvPr/>
        </p:nvSpPr>
        <p:spPr>
          <a:xfrm>
            <a:off x="781258" y="4588493"/>
            <a:ext cx="10872592" cy="1661993"/>
          </a:xfrm>
          <a:prstGeom prst="rect">
            <a:avLst/>
          </a:prstGeom>
          <a:noFill/>
        </p:spPr>
        <p:txBody>
          <a:bodyPr wrap="square" rtlCol="0">
            <a:spAutoFit/>
          </a:bodyPr>
          <a:lstStyle/>
          <a:p>
            <a:pPr algn="ctr"/>
            <a:r>
              <a:rPr lang="en-US" sz="2800" i="1" dirty="0"/>
              <a:t>Promoting Masonic values to restore civility in society.</a:t>
            </a:r>
          </a:p>
          <a:p>
            <a:pPr algn="ctr"/>
            <a:endParaRPr lang="en-US" sz="2800" dirty="0"/>
          </a:p>
          <a:p>
            <a:pPr algn="ctr"/>
            <a:r>
              <a:rPr lang="en-US" sz="2800" dirty="0"/>
              <a:t>MasonicCivility.org                                    info@MasonicCivility.org</a:t>
            </a:r>
          </a:p>
          <a:p>
            <a:endParaRPr lang="en-US" dirty="0"/>
          </a:p>
        </p:txBody>
      </p:sp>
    </p:spTree>
    <p:extLst>
      <p:ext uri="{BB962C8B-B14F-4D97-AF65-F5344CB8AC3E}">
        <p14:creationId xmlns:p14="http://schemas.microsoft.com/office/powerpoint/2010/main" val="3298518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D1008AC-A75E-F044-A573-96A68457B9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6629" y="578498"/>
            <a:ext cx="7620000" cy="2247900"/>
          </a:xfrm>
        </p:spPr>
      </p:pic>
      <p:sp>
        <p:nvSpPr>
          <p:cNvPr id="10" name="Rectangle 9">
            <a:extLst>
              <a:ext uri="{FF2B5EF4-FFF2-40B4-BE49-F238E27FC236}">
                <a16:creationId xmlns:a16="http://schemas.microsoft.com/office/drawing/2014/main" id="{90EF15E5-0CE2-A042-B8AB-1B5113B398F1}"/>
              </a:ext>
            </a:extLst>
          </p:cNvPr>
          <p:cNvSpPr/>
          <p:nvPr/>
        </p:nvSpPr>
        <p:spPr>
          <a:xfrm>
            <a:off x="3178629" y="2826398"/>
            <a:ext cx="6096000" cy="3123932"/>
          </a:xfrm>
          <a:prstGeom prst="rect">
            <a:avLst/>
          </a:prstGeom>
        </p:spPr>
        <p:txBody>
          <a:bodyPr>
            <a:spAutoFit/>
          </a:bodyPr>
          <a:lstStyle/>
          <a:p>
            <a:pPr>
              <a:spcAft>
                <a:spcPts val="1800"/>
              </a:spcAft>
            </a:pPr>
            <a:r>
              <a:rPr lang="en-US" sz="2000" dirty="0">
                <a:solidFill>
                  <a:srgbClr val="351E47"/>
                </a:solidFill>
                <a:latin typeface="Helvetica Neue" panose="02000503000000020004" pitchFamily="2" charset="0"/>
                <a:ea typeface="Times New Roman" panose="02020603050405020304" pitchFamily="18" charset="0"/>
              </a:rPr>
              <a:t>The Civility Scorecard was conceived with the idea that providing a software tool to objectively rate the civility attributes of speeches and articles will help promote more civil dialogue.</a:t>
            </a:r>
            <a:endParaRPr lang="en-US" sz="2000" dirty="0">
              <a:latin typeface="Times New Roman" panose="02020603050405020304" pitchFamily="18" charset="0"/>
              <a:ea typeface="Times New Roman" panose="02020603050405020304" pitchFamily="18" charset="0"/>
            </a:endParaRPr>
          </a:p>
          <a:p>
            <a:pPr>
              <a:spcAft>
                <a:spcPts val="1800"/>
              </a:spcAft>
            </a:pPr>
            <a:r>
              <a:rPr lang="en-US" sz="2400" b="1" dirty="0">
                <a:solidFill>
                  <a:srgbClr val="351E47"/>
                </a:solidFill>
                <a:latin typeface="Helvetica Neue" panose="02000503000000020004" pitchFamily="2" charset="0"/>
                <a:ea typeface="Times New Roman" panose="02020603050405020304" pitchFamily="18" charset="0"/>
              </a:rPr>
              <a:t>The science behind Civility Scorecard</a:t>
            </a:r>
            <a:endParaRPr lang="en-US" sz="2400" dirty="0">
              <a:latin typeface="Times New Roman" panose="02020603050405020304" pitchFamily="18" charset="0"/>
              <a:ea typeface="Times New Roman" panose="02020603050405020304" pitchFamily="18" charset="0"/>
            </a:endParaRPr>
          </a:p>
          <a:p>
            <a:pPr>
              <a:spcAft>
                <a:spcPts val="1800"/>
              </a:spcAft>
            </a:pP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uniqueness of Civility Scorecard</a:t>
            </a:r>
            <a:endParaRPr lang="en-US" sz="2400" dirty="0">
              <a:latin typeface="Times New Roman" panose="02020603050405020304" pitchFamily="18" charset="0"/>
              <a:ea typeface="Times New Roman" panose="02020603050405020304" pitchFamily="18" charset="0"/>
            </a:endParaRPr>
          </a:p>
          <a:p>
            <a:pPr algn="ctr"/>
            <a:r>
              <a:rPr lang="en-US" sz="2400" u="sng" dirty="0">
                <a:solidFill>
                  <a:srgbClr val="0563C1"/>
                </a:solidFill>
                <a:latin typeface="Helvetica Neue" panose="02000503000000020004" pitchFamily="2" charset="0"/>
                <a:ea typeface="Calibri" panose="020F0502020204030204" pitchFamily="34" charset="0"/>
                <a:cs typeface="Times New Roman" panose="02020603050405020304" pitchFamily="18" charset="0"/>
                <a:hlinkClick r:id="rId3"/>
              </a:rPr>
              <a:t>https://CivilityScorecard.com</a:t>
            </a:r>
            <a:r>
              <a:rPr lang="en-US" sz="2400" dirty="0"/>
              <a:t> </a:t>
            </a:r>
          </a:p>
        </p:txBody>
      </p:sp>
      <p:pic>
        <p:nvPicPr>
          <p:cNvPr id="4" name="Picture 3">
            <a:extLst>
              <a:ext uri="{FF2B5EF4-FFF2-40B4-BE49-F238E27FC236}">
                <a16:creationId xmlns:a16="http://schemas.microsoft.com/office/drawing/2014/main" id="{05F1D93D-FBA2-074E-98F3-50961C81CB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4860" y="5568042"/>
            <a:ext cx="1977708" cy="1087739"/>
          </a:xfrm>
          <a:prstGeom prst="rect">
            <a:avLst/>
          </a:prstGeom>
        </p:spPr>
      </p:pic>
    </p:spTree>
    <p:extLst>
      <p:ext uri="{BB962C8B-B14F-4D97-AF65-F5344CB8AC3E}">
        <p14:creationId xmlns:p14="http://schemas.microsoft.com/office/powerpoint/2010/main" val="34567291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DB12971-1097-5F48-99C6-42FC0AFC4C0C}"/>
              </a:ext>
            </a:extLst>
          </p:cNvPr>
          <p:cNvSpPr txBox="1"/>
          <p:nvPr/>
        </p:nvSpPr>
        <p:spPr>
          <a:xfrm>
            <a:off x="4181972" y="482028"/>
            <a:ext cx="4190571" cy="769441"/>
          </a:xfrm>
          <a:prstGeom prst="rect">
            <a:avLst/>
          </a:prstGeom>
          <a:noFill/>
        </p:spPr>
        <p:txBody>
          <a:bodyPr wrap="none" rtlCol="0">
            <a:spAutoFit/>
          </a:bodyPr>
          <a:lstStyle/>
          <a:p>
            <a:r>
              <a:rPr lang="en-US" sz="4400" b="1" dirty="0" err="1">
                <a:latin typeface="Proxima Nova Light" panose="02000506030000020004" pitchFamily="50" charset="0"/>
              </a:rPr>
              <a:t>CivilityShop</a:t>
            </a:r>
            <a:r>
              <a:rPr lang="en-US" sz="4400" b="1" dirty="0" err="1"/>
              <a:t>.org</a:t>
            </a:r>
            <a:endParaRPr lang="en-US" sz="4400" b="1" dirty="0"/>
          </a:p>
        </p:txBody>
      </p:sp>
      <p:pic>
        <p:nvPicPr>
          <p:cNvPr id="4" name="Content Placeholder 3">
            <a:extLst>
              <a:ext uri="{FF2B5EF4-FFF2-40B4-BE49-F238E27FC236}">
                <a16:creationId xmlns:a16="http://schemas.microsoft.com/office/drawing/2014/main" id="{8333BA87-C169-5946-90EA-5760839AAB7D}"/>
              </a:ext>
            </a:extLst>
          </p:cNvPr>
          <p:cNvPicPr>
            <a:picLocks noGrp="1" noChangeAspect="1"/>
          </p:cNvPicPr>
          <p:nvPr>
            <p:ph idx="1"/>
          </p:nvPr>
        </p:nvPicPr>
        <p:blipFill rotWithShape="1">
          <a:blip r:embed="rId2"/>
          <a:srcRect b="17664"/>
          <a:stretch/>
        </p:blipFill>
        <p:spPr>
          <a:xfrm>
            <a:off x="3444325" y="1720754"/>
            <a:ext cx="5330645" cy="1747475"/>
          </a:xfrm>
          <a:prstGeom prst="rect">
            <a:avLst/>
          </a:prstGeom>
        </p:spPr>
      </p:pic>
      <p:pic>
        <p:nvPicPr>
          <p:cNvPr id="6" name="Picture 5">
            <a:extLst>
              <a:ext uri="{FF2B5EF4-FFF2-40B4-BE49-F238E27FC236}">
                <a16:creationId xmlns:a16="http://schemas.microsoft.com/office/drawing/2014/main" id="{52198C87-01FB-5645-B8C4-5C33BFE767D4}"/>
              </a:ext>
            </a:extLst>
          </p:cNvPr>
          <p:cNvPicPr>
            <a:picLocks noChangeAspect="1"/>
          </p:cNvPicPr>
          <p:nvPr/>
        </p:nvPicPr>
        <p:blipFill>
          <a:blip r:embed="rId3"/>
          <a:stretch>
            <a:fillRect/>
          </a:stretch>
        </p:blipFill>
        <p:spPr>
          <a:xfrm>
            <a:off x="1602275" y="4312425"/>
            <a:ext cx="2971800" cy="1473200"/>
          </a:xfrm>
          <a:prstGeom prst="rect">
            <a:avLst/>
          </a:prstGeom>
        </p:spPr>
      </p:pic>
      <p:pic>
        <p:nvPicPr>
          <p:cNvPr id="9" name="Picture 8">
            <a:extLst>
              <a:ext uri="{FF2B5EF4-FFF2-40B4-BE49-F238E27FC236}">
                <a16:creationId xmlns:a16="http://schemas.microsoft.com/office/drawing/2014/main" id="{396694EA-2967-CB47-B9E4-EA4E4D3295E4}"/>
              </a:ext>
            </a:extLst>
          </p:cNvPr>
          <p:cNvPicPr>
            <a:picLocks noChangeAspect="1"/>
          </p:cNvPicPr>
          <p:nvPr/>
        </p:nvPicPr>
        <p:blipFill>
          <a:blip r:embed="rId4"/>
          <a:stretch>
            <a:fillRect/>
          </a:stretch>
        </p:blipFill>
        <p:spPr>
          <a:xfrm>
            <a:off x="4756259" y="4083825"/>
            <a:ext cx="2984500" cy="1701800"/>
          </a:xfrm>
          <a:prstGeom prst="rect">
            <a:avLst/>
          </a:prstGeom>
        </p:spPr>
      </p:pic>
      <p:pic>
        <p:nvPicPr>
          <p:cNvPr id="10" name="Picture 9">
            <a:extLst>
              <a:ext uri="{FF2B5EF4-FFF2-40B4-BE49-F238E27FC236}">
                <a16:creationId xmlns:a16="http://schemas.microsoft.com/office/drawing/2014/main" id="{8CF86C84-2E52-1F42-9FA0-6DEDB5FCA8EC}"/>
              </a:ext>
            </a:extLst>
          </p:cNvPr>
          <p:cNvPicPr>
            <a:picLocks noChangeAspect="1"/>
          </p:cNvPicPr>
          <p:nvPr/>
        </p:nvPicPr>
        <p:blipFill>
          <a:blip r:embed="rId5"/>
          <a:stretch>
            <a:fillRect/>
          </a:stretch>
        </p:blipFill>
        <p:spPr>
          <a:xfrm>
            <a:off x="7728264" y="3785021"/>
            <a:ext cx="2971800" cy="2616200"/>
          </a:xfrm>
          <a:prstGeom prst="rect">
            <a:avLst/>
          </a:prstGeom>
        </p:spPr>
      </p:pic>
    </p:spTree>
    <p:extLst>
      <p:ext uri="{BB962C8B-B14F-4D97-AF65-F5344CB8AC3E}">
        <p14:creationId xmlns:p14="http://schemas.microsoft.com/office/powerpoint/2010/main" val="10000095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7FB53D5-2308-B741-825C-B2A2EFEA0012}"/>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a:stretch/>
        </p:blipFill>
        <p:spPr>
          <a:xfrm>
            <a:off x="206433" y="354678"/>
            <a:ext cx="8823325" cy="4285615"/>
          </a:xfrm>
        </p:spPr>
      </p:pic>
      <p:sp>
        <p:nvSpPr>
          <p:cNvPr id="8" name="TextBox 7">
            <a:extLst>
              <a:ext uri="{FF2B5EF4-FFF2-40B4-BE49-F238E27FC236}">
                <a16:creationId xmlns:a16="http://schemas.microsoft.com/office/drawing/2014/main" id="{E5F8EF01-431A-DF44-8B40-F81D98867553}"/>
              </a:ext>
            </a:extLst>
          </p:cNvPr>
          <p:cNvSpPr txBox="1"/>
          <p:nvPr/>
        </p:nvSpPr>
        <p:spPr>
          <a:xfrm>
            <a:off x="4076857" y="5821809"/>
            <a:ext cx="4038285" cy="523220"/>
          </a:xfrm>
          <a:prstGeom prst="rect">
            <a:avLst/>
          </a:prstGeom>
          <a:noFill/>
        </p:spPr>
        <p:txBody>
          <a:bodyPr wrap="none" rtlCol="0">
            <a:spAutoFit/>
          </a:bodyPr>
          <a:lstStyle/>
          <a:p>
            <a:r>
              <a:rPr lang="en-US" sz="2800" b="1" i="1" dirty="0" err="1">
                <a:latin typeface="Proxima Nova" panose="02000506030000020004" pitchFamily="50" charset="0"/>
              </a:rPr>
              <a:t>UrgencyOfCivility.org</a:t>
            </a:r>
            <a:endParaRPr lang="en-US" sz="2800" b="1" i="1" dirty="0">
              <a:latin typeface="Proxima Nova" panose="02000506030000020004" pitchFamily="50" charset="0"/>
            </a:endParaRPr>
          </a:p>
        </p:txBody>
      </p:sp>
      <p:sp>
        <p:nvSpPr>
          <p:cNvPr id="4" name="TextBox 3">
            <a:extLst>
              <a:ext uri="{FF2B5EF4-FFF2-40B4-BE49-F238E27FC236}">
                <a16:creationId xmlns:a16="http://schemas.microsoft.com/office/drawing/2014/main" id="{162B8E06-63EC-4DC4-977C-C28613D6CE2D}"/>
              </a:ext>
            </a:extLst>
          </p:cNvPr>
          <p:cNvSpPr txBox="1"/>
          <p:nvPr/>
        </p:nvSpPr>
        <p:spPr>
          <a:xfrm>
            <a:off x="1992258" y="5302993"/>
            <a:ext cx="8183651" cy="1200329"/>
          </a:xfrm>
          <a:prstGeom prst="rect">
            <a:avLst/>
          </a:prstGeom>
          <a:noFill/>
        </p:spPr>
        <p:txBody>
          <a:bodyPr wrap="none" rtlCol="0">
            <a:spAutoFit/>
          </a:bodyPr>
          <a:lstStyle/>
          <a:p>
            <a:pPr algn="ctr"/>
            <a:r>
              <a:rPr lang="en-US" sz="2400" b="1" dirty="0">
                <a:latin typeface="Proxima Nova" panose="02000506030000020004" pitchFamily="50" charset="0"/>
              </a:rPr>
              <a:t>May 18-19, 2021</a:t>
            </a:r>
          </a:p>
        </p:txBody>
      </p:sp>
    </p:spTree>
    <p:extLst>
      <p:ext uri="{BB962C8B-B14F-4D97-AF65-F5344CB8AC3E}">
        <p14:creationId xmlns:p14="http://schemas.microsoft.com/office/powerpoint/2010/main" val="2806250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0E3776A-612A-43DF-A918-5A19CA4A3CA0}"/>
              </a:ext>
            </a:extLst>
          </p:cNvPr>
          <p:cNvSpPr>
            <a:spLocks noGrp="1"/>
          </p:cNvSpPr>
          <p:nvPr>
            <p:ph type="sldNum" sz="quarter" idx="12"/>
          </p:nvPr>
        </p:nvSpPr>
        <p:spPr/>
        <p:txBody>
          <a:bodyPr/>
          <a:lstStyle/>
          <a:p>
            <a:fld id="{8E8FF3B6-C9CA-4BC7-81BA-4AAF1EFF075B}" type="slidenum">
              <a:rPr lang="en-US" smtClean="0"/>
              <a:pPr/>
              <a:t>4</a:t>
            </a:fld>
            <a:endParaRPr lang="en-US" dirty="0"/>
          </a:p>
        </p:txBody>
      </p:sp>
      <p:sp>
        <p:nvSpPr>
          <p:cNvPr id="6" name="Rectangle 5">
            <a:extLst>
              <a:ext uri="{FF2B5EF4-FFF2-40B4-BE49-F238E27FC236}">
                <a16:creationId xmlns:a16="http://schemas.microsoft.com/office/drawing/2014/main" id="{8AD33999-9EE4-4F25-BD3E-4B638BAEDBDF}"/>
              </a:ext>
            </a:extLst>
          </p:cNvPr>
          <p:cNvSpPr/>
          <p:nvPr/>
        </p:nvSpPr>
        <p:spPr>
          <a:xfrm>
            <a:off x="0" y="0"/>
            <a:ext cx="2572279"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7B12D91-9E02-4811-A094-CB12E71F1DFB}"/>
              </a:ext>
            </a:extLst>
          </p:cNvPr>
          <p:cNvSpPr txBox="1"/>
          <p:nvPr/>
        </p:nvSpPr>
        <p:spPr>
          <a:xfrm>
            <a:off x="4112204" y="3052689"/>
            <a:ext cx="6764345" cy="769441"/>
          </a:xfrm>
          <a:prstGeom prst="rect">
            <a:avLst/>
          </a:prstGeom>
          <a:noFill/>
        </p:spPr>
        <p:txBody>
          <a:bodyPr wrap="square" rtlCol="0">
            <a:spAutoFit/>
          </a:bodyPr>
          <a:lstStyle/>
          <a:p>
            <a:pPr algn="ctr"/>
            <a:r>
              <a:rPr lang="en-US" sz="4400" dirty="0">
                <a:solidFill>
                  <a:schemeClr val="accent1">
                    <a:lumMod val="50000"/>
                  </a:schemeClr>
                </a:solidFill>
                <a:latin typeface="Proxima Nova" panose="02000506030000020004" pitchFamily="50" charset="0"/>
              </a:rPr>
              <a:t>Towards Enlightenment…</a:t>
            </a:r>
          </a:p>
        </p:txBody>
      </p:sp>
      <p:pic>
        <p:nvPicPr>
          <p:cNvPr id="12" name="Picture 11" descr="A picture containing table, fountain, sitting, water&#10;&#10;Description automatically generated">
            <a:extLst>
              <a:ext uri="{FF2B5EF4-FFF2-40B4-BE49-F238E27FC236}">
                <a16:creationId xmlns:a16="http://schemas.microsoft.com/office/drawing/2014/main" id="{59223CFA-13E0-413A-AE33-C2AA242F8F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56937"/>
            <a:ext cx="12256168" cy="7240023"/>
          </a:xfrm>
          <a:prstGeom prst="rect">
            <a:avLst/>
          </a:prstGeom>
        </p:spPr>
      </p:pic>
    </p:spTree>
    <p:extLst>
      <p:ext uri="{BB962C8B-B14F-4D97-AF65-F5344CB8AC3E}">
        <p14:creationId xmlns:p14="http://schemas.microsoft.com/office/powerpoint/2010/main" val="1349329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0A1DC-A85B-0142-81E5-0382F6136C80}"/>
              </a:ext>
            </a:extLst>
          </p:cNvPr>
          <p:cNvSpPr>
            <a:spLocks noGrp="1"/>
          </p:cNvSpPr>
          <p:nvPr>
            <p:ph type="title"/>
          </p:nvPr>
        </p:nvSpPr>
        <p:spPr>
          <a:xfrm>
            <a:off x="6484404" y="1011765"/>
            <a:ext cx="3461281" cy="3347337"/>
          </a:xfrm>
        </p:spPr>
        <p:txBody>
          <a:bodyPr vert="horz" lIns="91440" tIns="45720" rIns="91440" bIns="45720" rtlCol="0" anchor="b">
            <a:normAutofit/>
          </a:bodyPr>
          <a:lstStyle/>
          <a:p>
            <a:pPr algn="r"/>
            <a:r>
              <a:rPr lang="en-US" sz="4800" dirty="0"/>
              <a:t>Certified Civil™</a:t>
            </a:r>
          </a:p>
        </p:txBody>
      </p:sp>
      <p:pic>
        <p:nvPicPr>
          <p:cNvPr id="4" name="Picture 3">
            <a:extLst>
              <a:ext uri="{FF2B5EF4-FFF2-40B4-BE49-F238E27FC236}">
                <a16:creationId xmlns:a16="http://schemas.microsoft.com/office/drawing/2014/main" id="{234AACF5-07FF-A640-A985-D3BA20602E9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05584" y="1011765"/>
            <a:ext cx="4546708" cy="4546708"/>
          </a:xfrm>
          <a:prstGeom prst="rect">
            <a:avLst/>
          </a:prstGeom>
        </p:spPr>
      </p:pic>
    </p:spTree>
    <p:extLst>
      <p:ext uri="{BB962C8B-B14F-4D97-AF65-F5344CB8AC3E}">
        <p14:creationId xmlns:p14="http://schemas.microsoft.com/office/powerpoint/2010/main" val="6400124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Shape 416">
            <a:extLst>
              <a:ext uri="{FF2B5EF4-FFF2-40B4-BE49-F238E27FC236}">
                <a16:creationId xmlns:a16="http://schemas.microsoft.com/office/drawing/2014/main" id="{1C53892C-CFDA-C746-9661-2BCB5E7589D4}"/>
              </a:ext>
            </a:extLst>
          </p:cNvPr>
          <p:cNvSpPr txBox="1">
            <a:spLocks noGrp="1"/>
          </p:cNvSpPr>
          <p:nvPr>
            <p:ph type="title"/>
          </p:nvPr>
        </p:nvSpPr>
        <p:spPr>
          <a:xfrm>
            <a:off x="1484310" y="374902"/>
            <a:ext cx="10018713" cy="1185333"/>
          </a:xfrm>
          <a:prstGeom prst="rect">
            <a:avLst/>
          </a:prstGeom>
        </p:spPr>
        <p:txBody>
          <a:bodyPr vert="horz" lIns="68569" tIns="34275" rIns="68569" bIns="34275" rtlCol="0" anchorCtr="0">
            <a:normAutofit/>
          </a:bodyPr>
          <a:lstStyle/>
          <a:p>
            <a:pPr>
              <a:buSzPct val="25000"/>
            </a:pPr>
            <a:r>
              <a:rPr lang="en-US" b="1" dirty="0">
                <a:latin typeface="Roboto"/>
                <a:ea typeface="Roboto"/>
                <a:cs typeface="Roboto"/>
                <a:sym typeface="Roboto"/>
              </a:rPr>
              <a:t>NEXT STEPS</a:t>
            </a:r>
          </a:p>
        </p:txBody>
      </p:sp>
      <p:sp>
        <p:nvSpPr>
          <p:cNvPr id="3" name="Content Placeholder 2">
            <a:extLst>
              <a:ext uri="{FF2B5EF4-FFF2-40B4-BE49-F238E27FC236}">
                <a16:creationId xmlns:a16="http://schemas.microsoft.com/office/drawing/2014/main" id="{C34BCA4F-BF28-3145-B3FA-32F503E9E534}"/>
              </a:ext>
            </a:extLst>
          </p:cNvPr>
          <p:cNvSpPr>
            <a:spLocks noGrp="1"/>
          </p:cNvSpPr>
          <p:nvPr>
            <p:ph idx="1"/>
          </p:nvPr>
        </p:nvSpPr>
        <p:spPr>
          <a:xfrm>
            <a:off x="1484311" y="1998133"/>
            <a:ext cx="6855356" cy="3793067"/>
          </a:xfrm>
        </p:spPr>
        <p:txBody>
          <a:bodyPr>
            <a:normAutofit lnSpcReduction="10000"/>
          </a:bodyPr>
          <a:lstStyle/>
          <a:p>
            <a:pPr marL="514350" lvl="0" indent="-514350">
              <a:lnSpc>
                <a:spcPct val="90000"/>
              </a:lnSpc>
              <a:buFont typeface="+mj-lt"/>
              <a:buAutoNum type="arabicParenR"/>
            </a:pPr>
            <a:r>
              <a:rPr lang="en-US" sz="1700" dirty="0">
                <a:latin typeface="Proxima Nova Light" panose="02000506030000020004" pitchFamily="50" charset="0"/>
              </a:rPr>
              <a:t>Examine </a:t>
            </a:r>
            <a:r>
              <a:rPr lang="en-US" sz="1700" b="1" dirty="0">
                <a:latin typeface="Proxima Nova Light" panose="02000506030000020004" pitchFamily="50" charset="0"/>
              </a:rPr>
              <a:t>your own behavior </a:t>
            </a:r>
            <a:r>
              <a:rPr lang="en-US" sz="1700" dirty="0">
                <a:latin typeface="Proxima Nova Light" panose="02000506030000020004" pitchFamily="50" charset="0"/>
              </a:rPr>
              <a:t>and commit to striving for higher levels of civility in all your actions.</a:t>
            </a:r>
          </a:p>
          <a:p>
            <a:pPr marL="514350" lvl="0" indent="-514350">
              <a:lnSpc>
                <a:spcPct val="90000"/>
              </a:lnSpc>
              <a:buFont typeface="+mj-lt"/>
              <a:buAutoNum type="arabicParenR"/>
            </a:pPr>
            <a:r>
              <a:rPr lang="en-US" sz="1700" dirty="0">
                <a:latin typeface="Proxima Nova Light" panose="02000506030000020004" pitchFamily="50" charset="0"/>
              </a:rPr>
              <a:t>Go to </a:t>
            </a:r>
            <a:r>
              <a:rPr lang="en-US" sz="1700" b="1" dirty="0" err="1">
                <a:latin typeface="Proxima Nova Light" panose="02000506030000020004" pitchFamily="50" charset="0"/>
              </a:rPr>
              <a:t>MasonicCivility.org</a:t>
            </a:r>
            <a:r>
              <a:rPr lang="en-US" sz="1700" dirty="0">
                <a:latin typeface="Proxima Nova Light" panose="02000506030000020004" pitchFamily="50" charset="0"/>
              </a:rPr>
              <a:t> for resources to use in your lodge and community.</a:t>
            </a:r>
          </a:p>
          <a:p>
            <a:pPr marL="514350" lvl="0" indent="-514350">
              <a:lnSpc>
                <a:spcPct val="90000"/>
              </a:lnSpc>
              <a:buFont typeface="+mj-lt"/>
              <a:buAutoNum type="arabicParenR"/>
            </a:pPr>
            <a:r>
              <a:rPr lang="en-US" sz="1700" dirty="0">
                <a:latin typeface="Proxima Nova Light" panose="02000506030000020004" pitchFamily="50" charset="0"/>
              </a:rPr>
              <a:t>Promote </a:t>
            </a:r>
            <a:r>
              <a:rPr lang="en-US" sz="1700" b="1" dirty="0">
                <a:latin typeface="Proxima Nova Light" panose="02000506030000020004" pitchFamily="50" charset="0"/>
              </a:rPr>
              <a:t>civility in your Lodge and community</a:t>
            </a:r>
            <a:r>
              <a:rPr lang="en-US" sz="1700" dirty="0">
                <a:latin typeface="Proxima Nova Light" panose="02000506030000020004" pitchFamily="50" charset="0"/>
              </a:rPr>
              <a:t>.</a:t>
            </a:r>
          </a:p>
          <a:p>
            <a:pPr marL="514350" lvl="0" indent="-514350">
              <a:lnSpc>
                <a:spcPct val="90000"/>
              </a:lnSpc>
              <a:buFont typeface="+mj-lt"/>
              <a:buAutoNum type="arabicParenR"/>
            </a:pPr>
            <a:r>
              <a:rPr lang="en-US" sz="1700" dirty="0">
                <a:latin typeface="Proxima Nova Light" panose="02000506030000020004" pitchFamily="50" charset="0"/>
              </a:rPr>
              <a:t>Become a </a:t>
            </a:r>
            <a:r>
              <a:rPr lang="en-US" sz="1700" b="1" dirty="0">
                <a:latin typeface="Proxima Nova Light" panose="02000506030000020004" pitchFamily="50" charset="0"/>
              </a:rPr>
              <a:t>Civility Ambassador.</a:t>
            </a:r>
            <a:r>
              <a:rPr lang="en-US" sz="1700" dirty="0">
                <a:latin typeface="Proxima Nova Light" panose="02000506030000020004" pitchFamily="50" charset="0"/>
              </a:rPr>
              <a:t>  </a:t>
            </a:r>
          </a:p>
          <a:p>
            <a:pPr marL="0" lvl="0" indent="0">
              <a:lnSpc>
                <a:spcPct val="90000"/>
              </a:lnSpc>
              <a:buNone/>
            </a:pPr>
            <a:r>
              <a:rPr lang="en-US" sz="1700" dirty="0">
                <a:latin typeface="Proxima Nova Light" panose="02000506030000020004" pitchFamily="50" charset="0"/>
              </a:rPr>
              <a:t>	 Email </a:t>
            </a:r>
            <a:r>
              <a:rPr lang="en-US" sz="1700" b="1" i="1" dirty="0" err="1">
                <a:latin typeface="Proxima Nova Light" panose="02000506030000020004" pitchFamily="50" charset="0"/>
              </a:rPr>
              <a:t>Info@MasonicCivility.org</a:t>
            </a:r>
            <a:r>
              <a:rPr lang="en-US" sz="1700" dirty="0">
                <a:latin typeface="Proxima Nova Light" panose="02000506030000020004" pitchFamily="50" charset="0"/>
              </a:rPr>
              <a:t> for more information.</a:t>
            </a:r>
          </a:p>
          <a:p>
            <a:pPr marL="514350" lvl="0" indent="-514350">
              <a:lnSpc>
                <a:spcPct val="90000"/>
              </a:lnSpc>
              <a:buAutoNum type="arabicParenR" startAt="5"/>
            </a:pPr>
            <a:r>
              <a:rPr lang="en-US" sz="1700" dirty="0">
                <a:latin typeface="Proxima Nova Light" panose="02000506030000020004" pitchFamily="50" charset="0"/>
              </a:rPr>
              <a:t>Support the </a:t>
            </a:r>
            <a:r>
              <a:rPr lang="en-US" sz="1700" b="1" dirty="0">
                <a:latin typeface="Proxima Nova Light" panose="02000506030000020004" pitchFamily="50" charset="0"/>
              </a:rPr>
              <a:t>Worldwide Civility Council </a:t>
            </a:r>
            <a:r>
              <a:rPr lang="en-US" sz="1700" dirty="0">
                <a:latin typeface="Proxima Nova Light" panose="02000506030000020004" pitchFamily="50" charset="0"/>
              </a:rPr>
              <a:t>and</a:t>
            </a:r>
            <a:r>
              <a:rPr lang="en-US" sz="1700" b="1" dirty="0">
                <a:latin typeface="Proxima Nova Light" panose="02000506030000020004" pitchFamily="50" charset="0"/>
              </a:rPr>
              <a:t> </a:t>
            </a:r>
            <a:r>
              <a:rPr lang="en-US" sz="1700" b="1" dirty="0" err="1">
                <a:latin typeface="Proxima Nova Light" panose="02000506030000020004" pitchFamily="50" charset="0"/>
              </a:rPr>
              <a:t>CivilityShop.org</a:t>
            </a:r>
            <a:r>
              <a:rPr lang="en-US" sz="1700" b="1" dirty="0">
                <a:latin typeface="Proxima Nova Light" panose="02000506030000020004" pitchFamily="50" charset="0"/>
              </a:rPr>
              <a:t>.</a:t>
            </a:r>
          </a:p>
          <a:p>
            <a:pPr marL="514350" indent="-514350">
              <a:lnSpc>
                <a:spcPct val="90000"/>
              </a:lnSpc>
              <a:buFont typeface="Arial"/>
              <a:buAutoNum type="arabicParenR" startAt="5"/>
            </a:pPr>
            <a:r>
              <a:rPr lang="en-US" sz="1700" dirty="0">
                <a:latin typeface="Proxima Nova Light" panose="02000506030000020004" pitchFamily="50" charset="0"/>
              </a:rPr>
              <a:t>Attend </a:t>
            </a:r>
            <a:r>
              <a:rPr lang="en-US" sz="1700" b="1" dirty="0">
                <a:latin typeface="Proxima Nova Light" panose="02000506030000020004" pitchFamily="50" charset="0"/>
              </a:rPr>
              <a:t>Urgency of Civility conference</a:t>
            </a:r>
            <a:r>
              <a:rPr lang="en-US" sz="1700" dirty="0">
                <a:latin typeface="Proxima Nova Light" panose="02000506030000020004" pitchFamily="50" charset="0"/>
              </a:rPr>
              <a:t>.</a:t>
            </a:r>
          </a:p>
          <a:p>
            <a:pPr marL="514350" indent="-514350">
              <a:lnSpc>
                <a:spcPct val="90000"/>
              </a:lnSpc>
              <a:buFont typeface="Arial"/>
              <a:buAutoNum type="arabicParenR" startAt="5"/>
            </a:pPr>
            <a:r>
              <a:rPr lang="en-US" sz="1700" dirty="0">
                <a:latin typeface="Proxima Nova Light" panose="02000506030000020004" pitchFamily="50" charset="0"/>
              </a:rPr>
              <a:t> </a:t>
            </a:r>
            <a:r>
              <a:rPr lang="en-US" sz="1700" b="1" dirty="0">
                <a:latin typeface="Proxima Nova Light" panose="02000506030000020004" pitchFamily="50" charset="0"/>
              </a:rPr>
              <a:t>Subscribe</a:t>
            </a:r>
            <a:r>
              <a:rPr lang="en-US" sz="1700" dirty="0">
                <a:latin typeface="Proxima Nova Light" panose="02000506030000020004" pitchFamily="50" charset="0"/>
              </a:rPr>
              <a:t> to Worldwide Civility </a:t>
            </a:r>
            <a:r>
              <a:rPr lang="en-US" sz="1700" b="1" dirty="0">
                <a:latin typeface="Proxima Nova Light" panose="02000506030000020004" pitchFamily="50" charset="0"/>
              </a:rPr>
              <a:t>podcast</a:t>
            </a:r>
            <a:r>
              <a:rPr lang="en-US" sz="1700" dirty="0">
                <a:latin typeface="Proxima Nova Light" panose="02000506030000020004" pitchFamily="50" charset="0"/>
              </a:rPr>
              <a:t> and </a:t>
            </a:r>
            <a:r>
              <a:rPr lang="en-US" sz="1700" b="1" dirty="0">
                <a:latin typeface="Proxima Nova Light" panose="02000506030000020004" pitchFamily="50" charset="0"/>
              </a:rPr>
              <a:t>YouTube.</a:t>
            </a:r>
          </a:p>
          <a:p>
            <a:pPr marL="514350" lvl="0" indent="-514350">
              <a:lnSpc>
                <a:spcPct val="90000"/>
              </a:lnSpc>
              <a:buAutoNum type="arabicParenR" startAt="5"/>
            </a:pPr>
            <a:r>
              <a:rPr lang="en-US" sz="1700" dirty="0">
                <a:latin typeface="Proxima Nova Light" panose="02000506030000020004" pitchFamily="50" charset="0"/>
              </a:rPr>
              <a:t>Observe </a:t>
            </a:r>
            <a:r>
              <a:rPr lang="en-US" sz="1700" b="1" i="1" dirty="0">
                <a:latin typeface="Proxima Nova Light" panose="02000506030000020004" pitchFamily="50" charset="0"/>
              </a:rPr>
              <a:t>A Day Without Politics on October </a:t>
            </a:r>
            <a:r>
              <a:rPr lang="en-US" sz="1700" b="1" i="1">
                <a:latin typeface="Proxima Nova Light" panose="02000506030000020004" pitchFamily="50" charset="0"/>
              </a:rPr>
              <a:t>20</a:t>
            </a:r>
            <a:r>
              <a:rPr lang="en-US" sz="1700" b="1" i="1" baseline="30000">
                <a:latin typeface="Proxima Nova Light" panose="02000506030000020004" pitchFamily="50" charset="0"/>
              </a:rPr>
              <a:t>th</a:t>
            </a:r>
            <a:r>
              <a:rPr lang="en-US" sz="1700" b="1" i="1">
                <a:latin typeface="Proxima Nova Light" panose="02000506030000020004" pitchFamily="50" charset="0"/>
              </a:rPr>
              <a:t>.</a:t>
            </a:r>
            <a:endParaRPr lang="en-US" sz="1700" b="1" i="1" dirty="0">
              <a:latin typeface="Proxima Nova Light" panose="02000506030000020004" pitchFamily="50" charset="0"/>
            </a:endParaRPr>
          </a:p>
        </p:txBody>
      </p:sp>
      <p:pic>
        <p:nvPicPr>
          <p:cNvPr id="5" name="Shape 419" descr="A close up of a logo&#10;&#10;Description automatically generated">
            <a:extLst>
              <a:ext uri="{FF2B5EF4-FFF2-40B4-BE49-F238E27FC236}">
                <a16:creationId xmlns:a16="http://schemas.microsoft.com/office/drawing/2014/main" id="{82FD05D0-F9D5-4941-9D49-B25E35891181}"/>
              </a:ext>
            </a:extLst>
          </p:cNvPr>
          <p:cNvPicPr preferRelativeResize="0"/>
          <p:nvPr/>
        </p:nvPicPr>
        <p:blipFill>
          <a:blip r:embed="rId2"/>
          <a:stretch>
            <a:fillRect/>
          </a:stretch>
        </p:blipFill>
        <p:spPr>
          <a:xfrm>
            <a:off x="8785907" y="2535331"/>
            <a:ext cx="2717116" cy="2717116"/>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6" name="Picture 5">
            <a:extLst>
              <a:ext uri="{FF2B5EF4-FFF2-40B4-BE49-F238E27FC236}">
                <a16:creationId xmlns:a16="http://schemas.microsoft.com/office/drawing/2014/main" id="{1B7FE165-2085-4F44-A97B-BD84FA8F1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601" y="5690345"/>
            <a:ext cx="2123008" cy="1167655"/>
          </a:xfrm>
          <a:prstGeom prst="rect">
            <a:avLst/>
          </a:prstGeom>
        </p:spPr>
      </p:pic>
    </p:spTree>
    <p:extLst>
      <p:ext uri="{BB962C8B-B14F-4D97-AF65-F5344CB8AC3E}">
        <p14:creationId xmlns:p14="http://schemas.microsoft.com/office/powerpoint/2010/main" val="992141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65B30C-427F-449E-B039-E288E85D8A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1" name="Freeform 6">
              <a:extLst>
                <a:ext uri="{FF2B5EF4-FFF2-40B4-BE49-F238E27FC236}">
                  <a16:creationId xmlns:a16="http://schemas.microsoft.com/office/drawing/2014/main" id="{9F47D947-83F7-46E3-872B-0777122A0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2" name="Freeform 7">
              <a:extLst>
                <a:ext uri="{FF2B5EF4-FFF2-40B4-BE49-F238E27FC236}">
                  <a16:creationId xmlns:a16="http://schemas.microsoft.com/office/drawing/2014/main" id="{60C7B45B-6634-46FA-862D-B86F1C3C5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3" name="Freeform 8">
              <a:extLst>
                <a:ext uri="{FF2B5EF4-FFF2-40B4-BE49-F238E27FC236}">
                  <a16:creationId xmlns:a16="http://schemas.microsoft.com/office/drawing/2014/main" id="{C7504CC0-DD94-4ED9-ADC9-6FE7AEA33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4" name="Freeform 9">
              <a:extLst>
                <a:ext uri="{FF2B5EF4-FFF2-40B4-BE49-F238E27FC236}">
                  <a16:creationId xmlns:a16="http://schemas.microsoft.com/office/drawing/2014/main" id="{64268326-B6DD-4E00-9788-6C319279A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5" name="Freeform 10">
              <a:extLst>
                <a:ext uri="{FF2B5EF4-FFF2-40B4-BE49-F238E27FC236}">
                  <a16:creationId xmlns:a16="http://schemas.microsoft.com/office/drawing/2014/main" id="{92C7B3DE-DB23-4AAC-B142-C803C0C0A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6" name="Freeform 11">
              <a:extLst>
                <a:ext uri="{FF2B5EF4-FFF2-40B4-BE49-F238E27FC236}">
                  <a16:creationId xmlns:a16="http://schemas.microsoft.com/office/drawing/2014/main" id="{1EEF04DC-4E0D-4127-A98D-EA81C3B2D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8" name="Freeform: Shape 17">
            <a:extLst>
              <a:ext uri="{FF2B5EF4-FFF2-40B4-BE49-F238E27FC236}">
                <a16:creationId xmlns:a16="http://schemas.microsoft.com/office/drawing/2014/main" id="{084966D2-3C9B-4F47-8231-1DEC33D3B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066" y="321734"/>
            <a:ext cx="11074201" cy="6214533"/>
          </a:xfrm>
          <a:custGeom>
            <a:avLst/>
            <a:gdLst>
              <a:gd name="connsiteX0" fmla="*/ 815396 w 11074201"/>
              <a:gd name="connsiteY0" fmla="*/ 0 h 6214533"/>
              <a:gd name="connsiteX1" fmla="*/ 11074201 w 11074201"/>
              <a:gd name="connsiteY1" fmla="*/ 0 h 6214533"/>
              <a:gd name="connsiteX2" fmla="*/ 11074201 w 11074201"/>
              <a:gd name="connsiteY2" fmla="*/ 6214533 h 6214533"/>
              <a:gd name="connsiteX3" fmla="*/ 1498193 w 11074201"/>
              <a:gd name="connsiteY3" fmla="*/ 6214533 h 6214533"/>
              <a:gd name="connsiteX4" fmla="*/ 0 w 11074201"/>
              <a:gd name="connsiteY4" fmla="*/ 4992543 h 6214533"/>
              <a:gd name="connsiteX5" fmla="*/ 433971 w 11074201"/>
              <a:gd name="connsiteY5" fmla="*/ 2335405 h 621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74201" h="6214533">
                <a:moveTo>
                  <a:pt x="815396" y="0"/>
                </a:moveTo>
                <a:lnTo>
                  <a:pt x="11074201" y="0"/>
                </a:lnTo>
                <a:lnTo>
                  <a:pt x="11074201" y="6214533"/>
                </a:lnTo>
                <a:lnTo>
                  <a:pt x="1498193" y="6214533"/>
                </a:lnTo>
                <a:lnTo>
                  <a:pt x="0" y="4992543"/>
                </a:lnTo>
                <a:cubicBezTo>
                  <a:pt x="141071" y="4106831"/>
                  <a:pt x="287521" y="3221118"/>
                  <a:pt x="433971" y="2335405"/>
                </a:cubicBezTo>
                <a:close/>
              </a:path>
            </a:pathLst>
          </a:custGeom>
          <a:solidFill>
            <a:srgbClr val="FFFFFF"/>
          </a:solidFill>
          <a:ln w="38100">
            <a:gradFill flip="none" rotWithShape="1">
              <a:gsLst>
                <a:gs pos="0">
                  <a:schemeClr val="bg2"/>
                </a:gs>
                <a:gs pos="100000">
                  <a:schemeClr val="bg2">
                    <a:lumMod val="75000"/>
                  </a:schemeClr>
                </a:gs>
              </a:gsLst>
              <a:lin ang="5400000" scaled="1"/>
              <a:tileRect/>
            </a:gra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76022F98-6329-2749-A87B-5FFAD4F5A6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928" y="1858534"/>
            <a:ext cx="8946872" cy="3131405"/>
          </a:xfrm>
          <a:prstGeom prst="rect">
            <a:avLst/>
          </a:prstGeom>
        </p:spPr>
      </p:pic>
    </p:spTree>
    <p:extLst>
      <p:ext uri="{BB962C8B-B14F-4D97-AF65-F5344CB8AC3E}">
        <p14:creationId xmlns:p14="http://schemas.microsoft.com/office/powerpoint/2010/main" val="31965063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432"/>
        <p:cNvGrpSpPr/>
        <p:nvPr/>
      </p:nvGrpSpPr>
      <p:grpSpPr>
        <a:xfrm>
          <a:off x="0" y="0"/>
          <a:ext cx="0" cy="0"/>
          <a:chOff x="0" y="0"/>
          <a:chExt cx="0" cy="0"/>
        </a:xfrm>
      </p:grpSpPr>
      <p:sp>
        <p:nvSpPr>
          <p:cNvPr id="433" name="Shape 433"/>
          <p:cNvSpPr txBox="1"/>
          <p:nvPr/>
        </p:nvSpPr>
        <p:spPr>
          <a:xfrm>
            <a:off x="1810125" y="2621701"/>
            <a:ext cx="8638200" cy="2622825"/>
          </a:xfrm>
          <a:prstGeom prst="rect">
            <a:avLst/>
          </a:prstGeom>
          <a:noFill/>
          <a:ln>
            <a:noFill/>
          </a:ln>
        </p:spPr>
        <p:txBody>
          <a:bodyPr lIns="68569" tIns="34275" rIns="68569" bIns="34275" anchor="t" anchorCtr="0">
            <a:noAutofit/>
          </a:bodyPr>
          <a:lstStyle/>
          <a:p>
            <a:pPr algn="ctr">
              <a:buSzPct val="25000"/>
            </a:pPr>
            <a:endParaRPr lang="en-US" sz="2250" dirty="0">
              <a:solidFill>
                <a:schemeClr val="dk1"/>
              </a:solidFill>
              <a:latin typeface="Roboto"/>
              <a:ea typeface="Roboto"/>
              <a:cs typeface="Roboto"/>
              <a:sym typeface="Roboto"/>
            </a:endParaRPr>
          </a:p>
          <a:p>
            <a:pPr algn="ctr">
              <a:buSzPct val="25000"/>
            </a:pPr>
            <a:r>
              <a:rPr lang="en-US" sz="2250" dirty="0">
                <a:solidFill>
                  <a:schemeClr val="dk1"/>
                </a:solidFill>
                <a:latin typeface="Roboto"/>
                <a:ea typeface="Roboto"/>
                <a:cs typeface="Roboto"/>
                <a:sym typeface="Roboto"/>
              </a:rPr>
              <a:t>Just as Incivility Happens, </a:t>
            </a:r>
            <a:r>
              <a:rPr lang="en-US" sz="2250" b="1" dirty="0">
                <a:solidFill>
                  <a:srgbClr val="0000FF"/>
                </a:solidFill>
                <a:latin typeface="Roboto"/>
                <a:ea typeface="Roboto"/>
                <a:cs typeface="Roboto"/>
                <a:sym typeface="Roboto"/>
              </a:rPr>
              <a:t>so does Civility</a:t>
            </a:r>
            <a:r>
              <a:rPr lang="en-US" sz="2250" dirty="0">
                <a:latin typeface="Roboto"/>
                <a:ea typeface="Roboto"/>
                <a:cs typeface="Roboto"/>
                <a:sym typeface="Roboto"/>
              </a:rPr>
              <a:t>.</a:t>
            </a:r>
            <a:r>
              <a:rPr lang="en-US" sz="2250" dirty="0">
                <a:solidFill>
                  <a:schemeClr val="dk1"/>
                </a:solidFill>
                <a:latin typeface="Roboto"/>
                <a:ea typeface="Roboto"/>
                <a:cs typeface="Roboto"/>
                <a:sym typeface="Roboto"/>
              </a:rPr>
              <a:t> </a:t>
            </a:r>
            <a:r>
              <a:rPr lang="en-US" sz="2250" i="1" dirty="0">
                <a:solidFill>
                  <a:schemeClr val="dk1"/>
                </a:solidFill>
                <a:latin typeface="Roboto"/>
                <a:ea typeface="Roboto"/>
                <a:cs typeface="Roboto"/>
                <a:sym typeface="Roboto"/>
              </a:rPr>
              <a:t>The difference is</a:t>
            </a:r>
            <a:r>
              <a:rPr lang="en-US" sz="2250" dirty="0">
                <a:solidFill>
                  <a:schemeClr val="dk1"/>
                </a:solidFill>
                <a:latin typeface="Roboto"/>
                <a:ea typeface="Roboto"/>
                <a:cs typeface="Roboto"/>
                <a:sym typeface="Roboto"/>
              </a:rPr>
              <a:t> that being uncivil takes no conscious effort at all.  </a:t>
            </a:r>
            <a:r>
              <a:rPr lang="en-US" sz="2250" b="1" dirty="0">
                <a:solidFill>
                  <a:schemeClr val="dk1"/>
                </a:solidFill>
                <a:latin typeface="Roboto"/>
                <a:ea typeface="Roboto"/>
                <a:cs typeface="Roboto"/>
                <a:sym typeface="Roboto"/>
              </a:rPr>
              <a:t>It just happens.</a:t>
            </a:r>
            <a:r>
              <a:rPr lang="en-US" sz="2250" dirty="0">
                <a:solidFill>
                  <a:schemeClr val="dk1"/>
                </a:solidFill>
                <a:latin typeface="Roboto"/>
                <a:ea typeface="Roboto"/>
                <a:cs typeface="Roboto"/>
                <a:sym typeface="Roboto"/>
              </a:rPr>
              <a:t> </a:t>
            </a:r>
          </a:p>
          <a:p>
            <a:pPr algn="ctr"/>
            <a:endParaRPr sz="2250" dirty="0">
              <a:solidFill>
                <a:schemeClr val="dk1"/>
              </a:solidFill>
              <a:latin typeface="Roboto"/>
              <a:ea typeface="Roboto"/>
              <a:cs typeface="Roboto"/>
              <a:sym typeface="Roboto"/>
            </a:endParaRPr>
          </a:p>
          <a:p>
            <a:pPr algn="ctr">
              <a:buSzPct val="25000"/>
            </a:pPr>
            <a:r>
              <a:rPr lang="en-US" sz="2250" b="1" dirty="0">
                <a:solidFill>
                  <a:srgbClr val="0000FF"/>
                </a:solidFill>
                <a:latin typeface="Roboto"/>
                <a:ea typeface="Roboto"/>
                <a:cs typeface="Roboto"/>
                <a:sym typeface="Roboto"/>
              </a:rPr>
              <a:t>Civility takes effort and consideration</a:t>
            </a:r>
            <a:r>
              <a:rPr lang="en-US" sz="2250" b="1" dirty="0">
                <a:solidFill>
                  <a:schemeClr val="dk1"/>
                </a:solidFill>
                <a:latin typeface="Roboto"/>
                <a:ea typeface="Roboto"/>
                <a:cs typeface="Roboto"/>
                <a:sym typeface="Roboto"/>
              </a:rPr>
              <a:t> </a:t>
            </a:r>
          </a:p>
          <a:p>
            <a:pPr algn="ctr"/>
            <a:endParaRPr sz="2250" b="1" dirty="0">
              <a:solidFill>
                <a:schemeClr val="dk1"/>
              </a:solidFill>
              <a:latin typeface="Roboto"/>
              <a:ea typeface="Roboto"/>
              <a:cs typeface="Roboto"/>
              <a:sym typeface="Roboto"/>
            </a:endParaRPr>
          </a:p>
          <a:p>
            <a:pPr algn="ctr">
              <a:buSzPct val="25000"/>
            </a:pPr>
            <a:r>
              <a:rPr lang="en-US" sz="2250" dirty="0">
                <a:solidFill>
                  <a:schemeClr val="dk1"/>
                </a:solidFill>
                <a:latin typeface="Roboto"/>
                <a:ea typeface="Roboto"/>
                <a:cs typeface="Roboto"/>
                <a:sym typeface="Roboto"/>
              </a:rPr>
              <a:t>But like anything else we do regularly,</a:t>
            </a:r>
            <a:r>
              <a:rPr lang="en-US" sz="2250" dirty="0">
                <a:solidFill>
                  <a:schemeClr val="accent4"/>
                </a:solidFill>
                <a:latin typeface="Roboto"/>
                <a:ea typeface="Roboto"/>
                <a:cs typeface="Roboto"/>
                <a:sym typeface="Roboto"/>
              </a:rPr>
              <a:t> </a:t>
            </a:r>
            <a:r>
              <a:rPr lang="en-US" sz="2250" dirty="0">
                <a:solidFill>
                  <a:schemeClr val="dk1"/>
                </a:solidFill>
                <a:latin typeface="Roboto"/>
                <a:ea typeface="Roboto"/>
                <a:cs typeface="Roboto"/>
                <a:sym typeface="Roboto"/>
              </a:rPr>
              <a:t>it will soon become a part of who we are, and will become effortless</a:t>
            </a:r>
            <a:r>
              <a:rPr lang="en-US" sz="2250" dirty="0">
                <a:solidFill>
                  <a:schemeClr val="accent4"/>
                </a:solidFill>
                <a:latin typeface="Roboto"/>
                <a:ea typeface="Roboto"/>
                <a:cs typeface="Roboto"/>
                <a:sym typeface="Roboto"/>
              </a:rPr>
              <a:t>.</a:t>
            </a:r>
          </a:p>
        </p:txBody>
      </p:sp>
      <p:pic>
        <p:nvPicPr>
          <p:cNvPr id="435" name="Shape 435"/>
          <p:cNvPicPr preferRelativeResize="0"/>
          <p:nvPr/>
        </p:nvPicPr>
        <p:blipFill rotWithShape="1">
          <a:blip r:embed="rId3">
            <a:alphaModFix/>
          </a:blip>
          <a:srcRect t="18994" b="54295"/>
          <a:stretch/>
        </p:blipFill>
        <p:spPr>
          <a:xfrm>
            <a:off x="1524000" y="857251"/>
            <a:ext cx="9144000" cy="1628213"/>
          </a:xfrm>
          <a:prstGeom prst="rect">
            <a:avLst/>
          </a:prstGeom>
          <a:noFill/>
          <a:ln>
            <a:noFill/>
          </a:ln>
        </p:spPr>
      </p:pic>
      <p:pic>
        <p:nvPicPr>
          <p:cNvPr id="4" name="Picture 3">
            <a:extLst>
              <a:ext uri="{FF2B5EF4-FFF2-40B4-BE49-F238E27FC236}">
                <a16:creationId xmlns:a16="http://schemas.microsoft.com/office/drawing/2014/main" id="{EADCAC12-57B6-8A41-B354-DC3EF92A91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9070" y="5139937"/>
            <a:ext cx="2788546" cy="1533700"/>
          </a:xfrm>
          <a:prstGeom prst="rect">
            <a:avLst/>
          </a:prstGeom>
        </p:spPr>
      </p:pic>
    </p:spTree>
    <p:extLst>
      <p:ext uri="{BB962C8B-B14F-4D97-AF65-F5344CB8AC3E}">
        <p14:creationId xmlns:p14="http://schemas.microsoft.com/office/powerpoint/2010/main" val="14615807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Shape 425"/>
        <p:cNvGrpSpPr/>
        <p:nvPr/>
      </p:nvGrpSpPr>
      <p:grpSpPr>
        <a:xfrm>
          <a:off x="0" y="0"/>
          <a:ext cx="0" cy="0"/>
          <a:chOff x="0" y="0"/>
          <a:chExt cx="0" cy="0"/>
        </a:xfrm>
      </p:grpSpPr>
      <p:grpSp>
        <p:nvGrpSpPr>
          <p:cNvPr id="111" name="Group 110">
            <a:extLst>
              <a:ext uri="{FF2B5EF4-FFF2-40B4-BE49-F238E27FC236}">
                <a16:creationId xmlns:a16="http://schemas.microsoft.com/office/drawing/2014/main" id="{6ADA8EC3-01C5-453C-91A6-D01B9E15BF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12" name="Freeform 6">
              <a:extLst>
                <a:ext uri="{FF2B5EF4-FFF2-40B4-BE49-F238E27FC236}">
                  <a16:creationId xmlns:a16="http://schemas.microsoft.com/office/drawing/2014/main" id="{9A1D7546-68ED-4F66-AA8D-D04BEAD39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3" name="Freeform 7">
              <a:extLst>
                <a:ext uri="{FF2B5EF4-FFF2-40B4-BE49-F238E27FC236}">
                  <a16:creationId xmlns:a16="http://schemas.microsoft.com/office/drawing/2014/main" id="{FCFE8A66-699D-4E05-B8FC-C31AE461D6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4" name="Freeform 8">
              <a:extLst>
                <a:ext uri="{FF2B5EF4-FFF2-40B4-BE49-F238E27FC236}">
                  <a16:creationId xmlns:a16="http://schemas.microsoft.com/office/drawing/2014/main" id="{A124234B-D5D1-45F9-9B32-264F699BCA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5" name="Freeform 9">
              <a:extLst>
                <a:ext uri="{FF2B5EF4-FFF2-40B4-BE49-F238E27FC236}">
                  <a16:creationId xmlns:a16="http://schemas.microsoft.com/office/drawing/2014/main" id="{7A0B0249-AEB7-44A1-BEC3-A0C07E9E3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16" name="Freeform 10">
              <a:extLst>
                <a:ext uri="{FF2B5EF4-FFF2-40B4-BE49-F238E27FC236}">
                  <a16:creationId xmlns:a16="http://schemas.microsoft.com/office/drawing/2014/main" id="{251D4BF9-284D-4B99-922C-BAB91FB2D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17" name="Freeform 11">
              <a:extLst>
                <a:ext uri="{FF2B5EF4-FFF2-40B4-BE49-F238E27FC236}">
                  <a16:creationId xmlns:a16="http://schemas.microsoft.com/office/drawing/2014/main" id="{733E9BD1-CC4F-4B4B-A413-92D6B1F0B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pic>
        <p:nvPicPr>
          <p:cNvPr id="426" name="Shape 426" descr="Untitled4.png"/>
          <p:cNvPicPr preferRelativeResize="0"/>
          <p:nvPr/>
        </p:nvPicPr>
        <p:blipFill rotWithShape="1">
          <a:blip r:embed="rId4"/>
          <a:srcRect t="18291" r="-1" b="36427"/>
          <a:stretch/>
        </p:blipFill>
        <p:spPr>
          <a:xfrm>
            <a:off x="20" y="10"/>
            <a:ext cx="12191980" cy="6857990"/>
          </a:xfrm>
          <a:prstGeom prst="rect">
            <a:avLst/>
          </a:prstGeom>
          <a:noFill/>
        </p:spPr>
      </p:pic>
    </p:spTree>
    <p:extLst>
      <p:ext uri="{BB962C8B-B14F-4D97-AF65-F5344CB8AC3E}">
        <p14:creationId xmlns:p14="http://schemas.microsoft.com/office/powerpoint/2010/main" val="1697445099"/>
      </p:ext>
    </p:extLst>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p:nvPr/>
        </p:nvSpPr>
        <p:spPr>
          <a:xfrm>
            <a:off x="0" y="0"/>
            <a:ext cx="12192000" cy="6858000"/>
          </a:xfrm>
          <a:prstGeom prst="rect">
            <a:avLst/>
          </a:prstGeom>
          <a:solidFill>
            <a:srgbClr val="073763"/>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nvGrpSpPr>
          <p:cNvPr id="442" name="Shape 442"/>
          <p:cNvGrpSpPr/>
          <p:nvPr/>
        </p:nvGrpSpPr>
        <p:grpSpPr>
          <a:xfrm>
            <a:off x="1533525" y="-419259"/>
            <a:ext cx="9124950" cy="6858000"/>
            <a:chOff x="965" y="0"/>
            <a:chExt cx="5748" cy="4320"/>
          </a:xfrm>
        </p:grpSpPr>
        <p:sp>
          <p:nvSpPr>
            <p:cNvPr id="443" name="Shape 443"/>
            <p:cNvSpPr/>
            <p:nvPr/>
          </p:nvSpPr>
          <p:spPr>
            <a:xfrm>
              <a:off x="965" y="0"/>
              <a:ext cx="5748" cy="432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accent4"/>
                </a:solidFill>
                <a:latin typeface="Calibri"/>
                <a:ea typeface="Calibri"/>
                <a:cs typeface="Calibri"/>
                <a:sym typeface="Calibri"/>
              </a:endParaRPr>
            </a:p>
          </p:txBody>
        </p:sp>
        <p:sp>
          <p:nvSpPr>
            <p:cNvPr id="444" name="Shape 444"/>
            <p:cNvSpPr/>
            <p:nvPr/>
          </p:nvSpPr>
          <p:spPr>
            <a:xfrm flipH="1">
              <a:off x="3282" y="425"/>
              <a:ext cx="1200" cy="900"/>
            </a:xfrm>
            <a:custGeom>
              <a:avLst/>
              <a:gdLst/>
              <a:ahLst/>
              <a:cxnLst/>
              <a:rect l="0" t="0" r="0" b="0"/>
              <a:pathLst>
                <a:path w="120000" h="120000" extrusionOk="0">
                  <a:moveTo>
                    <a:pt x="1492" y="40754"/>
                  </a:moveTo>
                  <a:cubicBezTo>
                    <a:pt x="1983" y="39870"/>
                    <a:pt x="2653" y="39235"/>
                    <a:pt x="3502" y="38848"/>
                  </a:cubicBezTo>
                  <a:cubicBezTo>
                    <a:pt x="4342" y="38471"/>
                    <a:pt x="5217" y="38272"/>
                    <a:pt x="6102" y="38272"/>
                  </a:cubicBezTo>
                  <a:lnTo>
                    <a:pt x="35881" y="38272"/>
                  </a:lnTo>
                  <a:cubicBezTo>
                    <a:pt x="35488" y="34748"/>
                    <a:pt x="35068" y="31710"/>
                    <a:pt x="34621" y="29178"/>
                  </a:cubicBezTo>
                  <a:cubicBezTo>
                    <a:pt x="34174" y="26636"/>
                    <a:pt x="33745" y="24432"/>
                    <a:pt x="33352" y="22556"/>
                  </a:cubicBezTo>
                  <a:cubicBezTo>
                    <a:pt x="32852" y="19905"/>
                    <a:pt x="33057" y="17403"/>
                    <a:pt x="33951" y="15031"/>
                  </a:cubicBezTo>
                  <a:cubicBezTo>
                    <a:pt x="34844" y="12658"/>
                    <a:pt x="35979" y="10533"/>
                    <a:pt x="37373" y="8657"/>
                  </a:cubicBezTo>
                  <a:cubicBezTo>
                    <a:pt x="38758" y="6780"/>
                    <a:pt x="40178" y="5212"/>
                    <a:pt x="41617" y="3941"/>
                  </a:cubicBezTo>
                  <a:cubicBezTo>
                    <a:pt x="43055" y="2680"/>
                    <a:pt x="44074" y="1826"/>
                    <a:pt x="44663" y="1379"/>
                  </a:cubicBezTo>
                  <a:cubicBezTo>
                    <a:pt x="46057" y="277"/>
                    <a:pt x="47746" y="0"/>
                    <a:pt x="49729" y="555"/>
                  </a:cubicBezTo>
                  <a:cubicBezTo>
                    <a:pt x="51418" y="1211"/>
                    <a:pt x="52660" y="2541"/>
                    <a:pt x="53455" y="4527"/>
                  </a:cubicBezTo>
                  <a:lnTo>
                    <a:pt x="67000" y="38272"/>
                  </a:lnTo>
                  <a:lnTo>
                    <a:pt x="80696" y="38272"/>
                  </a:lnTo>
                  <a:cubicBezTo>
                    <a:pt x="82385" y="38272"/>
                    <a:pt x="83797" y="38907"/>
                    <a:pt x="84940" y="40178"/>
                  </a:cubicBezTo>
                  <a:cubicBezTo>
                    <a:pt x="86084" y="41449"/>
                    <a:pt x="86656" y="43018"/>
                    <a:pt x="86656" y="44894"/>
                  </a:cubicBezTo>
                  <a:lnTo>
                    <a:pt x="86656" y="111729"/>
                  </a:lnTo>
                  <a:cubicBezTo>
                    <a:pt x="86656" y="113606"/>
                    <a:pt x="86084" y="115174"/>
                    <a:pt x="84940" y="116445"/>
                  </a:cubicBezTo>
                  <a:cubicBezTo>
                    <a:pt x="83797" y="117716"/>
                    <a:pt x="82385" y="118351"/>
                    <a:pt x="80696" y="118351"/>
                  </a:cubicBezTo>
                  <a:lnTo>
                    <a:pt x="25606" y="118351"/>
                  </a:lnTo>
                  <a:cubicBezTo>
                    <a:pt x="24918" y="118351"/>
                    <a:pt x="23774" y="118123"/>
                    <a:pt x="22184" y="117686"/>
                  </a:cubicBezTo>
                  <a:cubicBezTo>
                    <a:pt x="20594" y="117240"/>
                    <a:pt x="18932" y="116475"/>
                    <a:pt x="17199" y="115373"/>
                  </a:cubicBezTo>
                  <a:cubicBezTo>
                    <a:pt x="15465" y="114271"/>
                    <a:pt x="13777" y="112782"/>
                    <a:pt x="12133" y="110905"/>
                  </a:cubicBezTo>
                  <a:cubicBezTo>
                    <a:pt x="10498" y="109029"/>
                    <a:pt x="9336" y="106597"/>
                    <a:pt x="8639" y="103618"/>
                  </a:cubicBezTo>
                  <a:lnTo>
                    <a:pt x="303" y="46214"/>
                  </a:lnTo>
                  <a:cubicBezTo>
                    <a:pt x="0" y="44010"/>
                    <a:pt x="402" y="42194"/>
                    <a:pt x="1492" y="40754"/>
                  </a:cubicBezTo>
                  <a:close/>
                  <a:moveTo>
                    <a:pt x="98271" y="36952"/>
                  </a:moveTo>
                  <a:lnTo>
                    <a:pt x="115684" y="36952"/>
                  </a:lnTo>
                  <a:cubicBezTo>
                    <a:pt x="116881" y="36952"/>
                    <a:pt x="117891" y="37388"/>
                    <a:pt x="118740" y="38272"/>
                  </a:cubicBezTo>
                  <a:cubicBezTo>
                    <a:pt x="119580" y="39156"/>
                    <a:pt x="120000" y="40258"/>
                    <a:pt x="120000" y="41578"/>
                  </a:cubicBezTo>
                  <a:lnTo>
                    <a:pt x="120000" y="115373"/>
                  </a:lnTo>
                  <a:cubicBezTo>
                    <a:pt x="120000" y="116584"/>
                    <a:pt x="119580" y="117656"/>
                    <a:pt x="118740" y="118600"/>
                  </a:cubicBezTo>
                  <a:cubicBezTo>
                    <a:pt x="117891" y="119533"/>
                    <a:pt x="116881" y="120000"/>
                    <a:pt x="115684" y="120000"/>
                  </a:cubicBezTo>
                  <a:lnTo>
                    <a:pt x="98271" y="120000"/>
                  </a:lnTo>
                  <a:cubicBezTo>
                    <a:pt x="97073" y="120000"/>
                    <a:pt x="96055" y="119533"/>
                    <a:pt x="95215" y="118600"/>
                  </a:cubicBezTo>
                  <a:cubicBezTo>
                    <a:pt x="94366" y="117656"/>
                    <a:pt x="93946" y="116584"/>
                    <a:pt x="93946" y="115373"/>
                  </a:cubicBezTo>
                  <a:lnTo>
                    <a:pt x="93946" y="41578"/>
                  </a:lnTo>
                  <a:cubicBezTo>
                    <a:pt x="93946" y="40258"/>
                    <a:pt x="94366" y="39156"/>
                    <a:pt x="95215" y="38272"/>
                  </a:cubicBezTo>
                  <a:cubicBezTo>
                    <a:pt x="96055" y="37388"/>
                    <a:pt x="97073" y="36952"/>
                    <a:pt x="98271" y="36952"/>
                  </a:cubicBezTo>
                  <a:close/>
                </a:path>
              </a:pathLst>
            </a:custGeom>
            <a:solidFill>
              <a:schemeClr val="accent4"/>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chemeClr val="accent4"/>
                </a:solidFill>
                <a:latin typeface="Calibri"/>
                <a:ea typeface="Calibri"/>
                <a:cs typeface="Calibri"/>
                <a:sym typeface="Calibri"/>
              </a:endParaRPr>
            </a:p>
          </p:txBody>
        </p:sp>
      </p:grpSp>
      <p:sp>
        <p:nvSpPr>
          <p:cNvPr id="445" name="Shape 445"/>
          <p:cNvSpPr txBox="1">
            <a:spLocks noGrp="1"/>
          </p:cNvSpPr>
          <p:nvPr>
            <p:ph type="ctrTitle"/>
          </p:nvPr>
        </p:nvSpPr>
        <p:spPr>
          <a:xfrm>
            <a:off x="1523992" y="2203237"/>
            <a:ext cx="9144000" cy="9192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lt1"/>
              </a:buClr>
              <a:buSzPct val="25000"/>
              <a:buFont typeface="Calibri"/>
              <a:buNone/>
            </a:pPr>
            <a:r>
              <a:rPr lang="en-US" sz="6000" b="1" i="0" u="none" strike="noStrike" cap="none" dirty="0">
                <a:solidFill>
                  <a:schemeClr val="bg1"/>
                </a:solidFill>
                <a:latin typeface="Roboto"/>
                <a:ea typeface="Roboto"/>
                <a:cs typeface="Roboto"/>
                <a:sym typeface="Roboto"/>
              </a:rPr>
              <a:t>THANK YOU!</a:t>
            </a:r>
          </a:p>
        </p:txBody>
      </p:sp>
      <p:sp>
        <p:nvSpPr>
          <p:cNvPr id="446" name="Shape 446"/>
          <p:cNvSpPr txBox="1">
            <a:spLocks noGrp="1"/>
          </p:cNvSpPr>
          <p:nvPr>
            <p:ph type="subTitle" idx="1"/>
          </p:nvPr>
        </p:nvSpPr>
        <p:spPr>
          <a:xfrm>
            <a:off x="1581975" y="3122450"/>
            <a:ext cx="9144000" cy="22083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2400" i="0" u="none" strike="noStrike" cap="none" dirty="0">
                <a:solidFill>
                  <a:schemeClr val="lt1"/>
                </a:solidFill>
                <a:latin typeface="Roboto Light"/>
                <a:ea typeface="Roboto Light"/>
                <a:cs typeface="Roboto Light"/>
                <a:sym typeface="Roboto Light"/>
              </a:rPr>
              <a:t>Please contact me for more information</a:t>
            </a:r>
          </a:p>
          <a:p>
            <a:pPr marL="0" marR="0" lvl="0" indent="0" algn="ctr" rtl="0">
              <a:lnSpc>
                <a:spcPct val="90000"/>
              </a:lnSpc>
              <a:spcBef>
                <a:spcPts val="0"/>
              </a:spcBef>
              <a:spcAft>
                <a:spcPts val="0"/>
              </a:spcAft>
              <a:buClr>
                <a:schemeClr val="lt1"/>
              </a:buClr>
              <a:buSzPct val="25000"/>
              <a:buFont typeface="Arial"/>
              <a:buNone/>
            </a:pPr>
            <a:r>
              <a:rPr lang="en-US" i="1" dirty="0">
                <a:solidFill>
                  <a:schemeClr val="lt1"/>
                </a:solidFill>
                <a:latin typeface="Roboto Light"/>
                <a:ea typeface="Roboto Light"/>
                <a:cs typeface="Roboto Light"/>
                <a:sym typeface="Roboto Light"/>
              </a:rPr>
              <a:t>Russ Charvonia</a:t>
            </a:r>
            <a:br>
              <a:rPr lang="en-US" b="1" dirty="0">
                <a:solidFill>
                  <a:schemeClr val="lt1"/>
                </a:solidFill>
                <a:latin typeface="Roboto"/>
                <a:ea typeface="Roboto"/>
                <a:cs typeface="Roboto"/>
                <a:sym typeface="Roboto"/>
              </a:rPr>
            </a:br>
            <a:r>
              <a:rPr lang="en-US" sz="2400" b="1" i="0" u="none" strike="noStrike" cap="none" dirty="0" err="1">
                <a:solidFill>
                  <a:schemeClr val="lt1"/>
                </a:solidFill>
                <a:latin typeface="Roboto"/>
                <a:ea typeface="Roboto"/>
                <a:cs typeface="Roboto"/>
                <a:sym typeface="Roboto"/>
              </a:rPr>
              <a:t>Russ</a:t>
            </a:r>
            <a:r>
              <a:rPr lang="en-US" sz="2400" i="0" u="none" strike="noStrike" cap="none" dirty="0" err="1">
                <a:solidFill>
                  <a:schemeClr val="bg1"/>
                </a:solidFill>
                <a:latin typeface="Roboto Light"/>
                <a:ea typeface="Roboto Light"/>
                <a:cs typeface="Roboto Light"/>
                <a:sym typeface="Roboto Light"/>
              </a:rPr>
              <a:t>@</a:t>
            </a:r>
            <a:r>
              <a:rPr lang="en-US" sz="2400" b="1" i="0" u="none" strike="noStrike" cap="none" dirty="0" err="1">
                <a:solidFill>
                  <a:schemeClr val="lt1"/>
                </a:solidFill>
                <a:latin typeface="Roboto"/>
                <a:ea typeface="Roboto"/>
                <a:cs typeface="Roboto"/>
                <a:sym typeface="Roboto"/>
              </a:rPr>
              <a:t>MasonicCivility</a:t>
            </a:r>
            <a:r>
              <a:rPr lang="en-US" sz="2400" i="0" u="none" strike="noStrike" cap="none" dirty="0" err="1">
                <a:solidFill>
                  <a:schemeClr val="accent4"/>
                </a:solidFill>
                <a:latin typeface="Roboto Light"/>
                <a:ea typeface="Roboto Light"/>
                <a:cs typeface="Roboto Light"/>
                <a:sym typeface="Roboto Light"/>
              </a:rPr>
              <a:t>.</a:t>
            </a:r>
            <a:r>
              <a:rPr lang="en-US" sz="2400" i="0" u="none" strike="noStrike" cap="none" dirty="0" err="1">
                <a:solidFill>
                  <a:schemeClr val="lt1"/>
                </a:solidFill>
                <a:latin typeface="Roboto Light"/>
                <a:ea typeface="Roboto Light"/>
                <a:cs typeface="Roboto Light"/>
                <a:sym typeface="Roboto Light"/>
              </a:rPr>
              <a:t>org</a:t>
            </a:r>
            <a:endParaRPr lang="en-US" sz="2400" i="0" u="none" strike="noStrike" cap="none" dirty="0">
              <a:solidFill>
                <a:schemeClr val="lt1"/>
              </a:solidFill>
              <a:latin typeface="Roboto Light"/>
              <a:ea typeface="Roboto Light"/>
              <a:cs typeface="Roboto Light"/>
              <a:sym typeface="Roboto Light"/>
            </a:endParaRPr>
          </a:p>
          <a:p>
            <a:pPr marL="0" marR="0" lvl="0" indent="0" algn="ctr" rtl="0">
              <a:lnSpc>
                <a:spcPct val="90000"/>
              </a:lnSpc>
              <a:spcBef>
                <a:spcPts val="1000"/>
              </a:spcBef>
              <a:spcAft>
                <a:spcPts val="0"/>
              </a:spcAft>
              <a:buClr>
                <a:schemeClr val="lt1"/>
              </a:buClr>
              <a:buSzPct val="25000"/>
              <a:buFont typeface="Arial"/>
              <a:buNone/>
            </a:pPr>
            <a:r>
              <a:rPr lang="en-US" sz="2400" i="0" u="none" strike="noStrike" cap="none" dirty="0">
                <a:solidFill>
                  <a:schemeClr val="lt1"/>
                </a:solidFill>
                <a:latin typeface="Roboto Light"/>
                <a:ea typeface="Roboto Light"/>
                <a:cs typeface="Roboto Light"/>
                <a:sym typeface="Roboto Light"/>
              </a:rPr>
              <a:t>805</a:t>
            </a:r>
            <a:r>
              <a:rPr lang="en-US" sz="2400" i="0" u="none" strike="noStrike" cap="none" dirty="0">
                <a:solidFill>
                  <a:schemeClr val="bg1"/>
                </a:solidFill>
                <a:latin typeface="Roboto Light"/>
                <a:ea typeface="Roboto Light"/>
                <a:cs typeface="Roboto Light"/>
                <a:sym typeface="Roboto Light"/>
              </a:rPr>
              <a:t>.258.</a:t>
            </a:r>
            <a:r>
              <a:rPr lang="en-US" sz="2400" i="0" u="none" strike="noStrike" cap="none" dirty="0">
                <a:solidFill>
                  <a:schemeClr val="lt1"/>
                </a:solidFill>
                <a:latin typeface="Roboto Light"/>
                <a:ea typeface="Roboto Light"/>
                <a:cs typeface="Roboto Light"/>
                <a:sym typeface="Roboto Light"/>
              </a:rPr>
              <a:t>1037</a:t>
            </a:r>
          </a:p>
          <a:p>
            <a:pPr marL="0" marR="0" lvl="0" indent="0" algn="ctr" rtl="0">
              <a:lnSpc>
                <a:spcPct val="90000"/>
              </a:lnSpc>
              <a:spcBef>
                <a:spcPts val="1000"/>
              </a:spcBef>
              <a:buClr>
                <a:schemeClr val="dk1"/>
              </a:buClr>
              <a:buSzPct val="25000"/>
              <a:buFont typeface="Arial"/>
              <a:buNone/>
            </a:pPr>
            <a:endParaRPr sz="2400" b="0" i="0" u="none" strike="noStrike" cap="none" dirty="0">
              <a:solidFill>
                <a:schemeClr val="lt1"/>
              </a:solidFill>
              <a:latin typeface="Roboto Light"/>
              <a:ea typeface="Roboto Light"/>
              <a:cs typeface="Roboto Light"/>
              <a:sym typeface="Roboto Light"/>
            </a:endParaRPr>
          </a:p>
        </p:txBody>
      </p:sp>
      <p:cxnSp>
        <p:nvCxnSpPr>
          <p:cNvPr id="447" name="Shape 447"/>
          <p:cNvCxnSpPr/>
          <p:nvPr/>
        </p:nvCxnSpPr>
        <p:spPr>
          <a:xfrm>
            <a:off x="2149951" y="2008621"/>
            <a:ext cx="7825800" cy="0"/>
          </a:xfrm>
          <a:prstGeom prst="straightConnector1">
            <a:avLst/>
          </a:prstGeom>
          <a:noFill/>
          <a:ln w="47625" cap="flat" cmpd="sng">
            <a:solidFill>
              <a:schemeClr val="lt1"/>
            </a:solidFill>
            <a:prstDash val="solid"/>
            <a:miter lim="800000"/>
            <a:headEnd type="none" w="med" len="med"/>
            <a:tailEnd type="none" w="med" len="med"/>
          </a:ln>
        </p:spPr>
      </p:cxnSp>
      <p:cxnSp>
        <p:nvCxnSpPr>
          <p:cNvPr id="448" name="Shape 448"/>
          <p:cNvCxnSpPr/>
          <p:nvPr/>
        </p:nvCxnSpPr>
        <p:spPr>
          <a:xfrm>
            <a:off x="2149950" y="5573535"/>
            <a:ext cx="7825800" cy="0"/>
          </a:xfrm>
          <a:prstGeom prst="straightConnector1">
            <a:avLst/>
          </a:prstGeom>
          <a:noFill/>
          <a:ln w="47625" cap="flat" cmpd="sng">
            <a:solidFill>
              <a:schemeClr val="lt1"/>
            </a:solidFill>
            <a:prstDash val="solid"/>
            <a:miter lim="800000"/>
            <a:headEnd type="none" w="med" len="med"/>
            <a:tailEnd type="none" w="med" len="med"/>
          </a:ln>
        </p:spPr>
      </p:cxnSp>
      <p:sp>
        <p:nvSpPr>
          <p:cNvPr id="449" name="Shape 449"/>
          <p:cNvSpPr txBox="1"/>
          <p:nvPr/>
        </p:nvSpPr>
        <p:spPr>
          <a:xfrm>
            <a:off x="4859373" y="5051950"/>
            <a:ext cx="2431719" cy="3693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800" b="1" dirty="0" err="1">
                <a:solidFill>
                  <a:srgbClr val="FFFFFF"/>
                </a:solidFill>
                <a:latin typeface="Roboto Light"/>
                <a:ea typeface="Roboto Light"/>
                <a:cs typeface="Roboto Light"/>
                <a:sym typeface="Roboto Light"/>
              </a:rPr>
              <a:t>Masonic</a:t>
            </a:r>
            <a:r>
              <a:rPr lang="en-US" sz="1800" b="1" dirty="0" err="1">
                <a:solidFill>
                  <a:srgbClr val="FFFFFF"/>
                </a:solidFill>
                <a:latin typeface="Roboto"/>
                <a:ea typeface="Roboto"/>
                <a:cs typeface="Roboto"/>
                <a:sym typeface="Roboto"/>
              </a:rPr>
              <a:t>Civility</a:t>
            </a:r>
            <a:r>
              <a:rPr lang="en-US" sz="1800" b="1" dirty="0" err="1">
                <a:solidFill>
                  <a:schemeClr val="bg1"/>
                </a:solidFill>
                <a:latin typeface="Roboto Light"/>
                <a:ea typeface="Roboto Light"/>
                <a:cs typeface="Roboto Light"/>
                <a:sym typeface="Roboto Light"/>
              </a:rPr>
              <a:t>.</a:t>
            </a:r>
            <a:r>
              <a:rPr lang="en-US" sz="1800" b="1" dirty="0" err="1">
                <a:solidFill>
                  <a:srgbClr val="FFFFFF"/>
                </a:solidFill>
                <a:latin typeface="Roboto Light"/>
                <a:ea typeface="Roboto Light"/>
                <a:cs typeface="Roboto Light"/>
                <a:sym typeface="Roboto Light"/>
              </a:rPr>
              <a:t>org</a:t>
            </a:r>
            <a:endParaRPr lang="en-US" sz="1800" b="1" dirty="0">
              <a:solidFill>
                <a:srgbClr val="FFFFFF"/>
              </a:solidFill>
              <a:latin typeface="Roboto Light"/>
              <a:ea typeface="Roboto Light"/>
              <a:cs typeface="Roboto Light"/>
              <a:sym typeface="Roboto Light"/>
            </a:endParaRPr>
          </a:p>
        </p:txBody>
      </p:sp>
      <p:pic>
        <p:nvPicPr>
          <p:cNvPr id="450" name="Shape 450" descr="Civility-in-Society-v2.png"/>
          <p:cNvPicPr preferRelativeResize="0"/>
          <p:nvPr/>
        </p:nvPicPr>
        <p:blipFill>
          <a:blip r:embed="rId3">
            <a:alphaModFix/>
          </a:blip>
          <a:stretch>
            <a:fillRect/>
          </a:stretch>
        </p:blipFill>
        <p:spPr>
          <a:xfrm>
            <a:off x="0" y="5929312"/>
            <a:ext cx="12192000" cy="928687"/>
          </a:xfrm>
          <a:prstGeom prst="rect">
            <a:avLst/>
          </a:prstGeom>
          <a:noFill/>
          <a:ln>
            <a:noFill/>
          </a:ln>
        </p:spPr>
      </p:pic>
      <p:pic>
        <p:nvPicPr>
          <p:cNvPr id="451" name="Shape 451" descr="Civility-in-Society-v3.png"/>
          <p:cNvPicPr preferRelativeResize="0"/>
          <p:nvPr/>
        </p:nvPicPr>
        <p:blipFill rotWithShape="1">
          <a:blip r:embed="rId4">
            <a:alphaModFix/>
          </a:blip>
          <a:srcRect/>
          <a:stretch/>
        </p:blipFill>
        <p:spPr>
          <a:xfrm>
            <a:off x="0" y="5929312"/>
            <a:ext cx="12192000" cy="928687"/>
          </a:xfrm>
          <a:prstGeom prst="rect">
            <a:avLst/>
          </a:prstGeom>
          <a:noFill/>
          <a:ln>
            <a:noFill/>
          </a:ln>
        </p:spPr>
      </p:pic>
    </p:spTree>
    <p:extLst>
      <p:ext uri="{BB962C8B-B14F-4D97-AF65-F5344CB8AC3E}">
        <p14:creationId xmlns:p14="http://schemas.microsoft.com/office/powerpoint/2010/main" val="31119332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
                                        </p:tgtEl>
                                        <p:attrNameLst>
                                          <p:attrName>style.visibility</p:attrName>
                                        </p:attrNameLst>
                                      </p:cBhvr>
                                      <p:to>
                                        <p:strVal val="visible"/>
                                      </p:to>
                                    </p:set>
                                    <p:animEffect transition="in" filter="fade">
                                      <p:cBhvr>
                                        <p:cTn id="7" dur="1000"/>
                                        <p:tgtEl>
                                          <p:spTgt spid="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able, fountain, sitting, water&#10;&#10;Description automatically generated">
            <a:extLst>
              <a:ext uri="{FF2B5EF4-FFF2-40B4-BE49-F238E27FC236}">
                <a16:creationId xmlns:a16="http://schemas.microsoft.com/office/drawing/2014/main" id="{BE6CF49D-BFCC-4D72-B383-790140FC6DA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86000" contrast="-34000"/>
                    </a14:imgEffect>
                  </a14:imgLayer>
                </a14:imgProps>
              </a:ext>
              <a:ext uri="{28A0092B-C50C-407E-A947-70E740481C1C}">
                <a14:useLocalDpi xmlns:a14="http://schemas.microsoft.com/office/drawing/2010/main" val="0"/>
              </a:ext>
            </a:extLst>
          </a:blip>
          <a:stretch>
            <a:fillRect/>
          </a:stretch>
        </p:blipFill>
        <p:spPr>
          <a:xfrm>
            <a:off x="1" y="-356937"/>
            <a:ext cx="12256168" cy="7240023"/>
          </a:xfrm>
          <a:prstGeom prst="rect">
            <a:avLst/>
          </a:prstGeom>
        </p:spPr>
      </p:pic>
      <p:sp>
        <p:nvSpPr>
          <p:cNvPr id="5" name="Slide Number Placeholder 4">
            <a:extLst>
              <a:ext uri="{FF2B5EF4-FFF2-40B4-BE49-F238E27FC236}">
                <a16:creationId xmlns:a16="http://schemas.microsoft.com/office/drawing/2014/main" id="{70E3776A-612A-43DF-A918-5A19CA4A3CA0}"/>
              </a:ext>
            </a:extLst>
          </p:cNvPr>
          <p:cNvSpPr>
            <a:spLocks noGrp="1"/>
          </p:cNvSpPr>
          <p:nvPr>
            <p:ph type="sldNum" sz="quarter" idx="12"/>
          </p:nvPr>
        </p:nvSpPr>
        <p:spPr/>
        <p:txBody>
          <a:bodyPr/>
          <a:lstStyle/>
          <a:p>
            <a:fld id="{8E8FF3B6-C9CA-4BC7-81BA-4AAF1EFF075B}" type="slidenum">
              <a:rPr lang="en-US" smtClean="0"/>
              <a:pPr/>
              <a:t>5</a:t>
            </a:fld>
            <a:endParaRPr lang="en-US" dirty="0"/>
          </a:p>
        </p:txBody>
      </p:sp>
      <p:sp>
        <p:nvSpPr>
          <p:cNvPr id="2" name="TextBox 1">
            <a:extLst>
              <a:ext uri="{FF2B5EF4-FFF2-40B4-BE49-F238E27FC236}">
                <a16:creationId xmlns:a16="http://schemas.microsoft.com/office/drawing/2014/main" id="{8D71B86B-D5EA-4010-B256-BEA675580967}"/>
              </a:ext>
            </a:extLst>
          </p:cNvPr>
          <p:cNvSpPr txBox="1"/>
          <p:nvPr/>
        </p:nvSpPr>
        <p:spPr>
          <a:xfrm>
            <a:off x="2326101" y="2956437"/>
            <a:ext cx="7591373" cy="923330"/>
          </a:xfrm>
          <a:prstGeom prst="rect">
            <a:avLst/>
          </a:prstGeom>
          <a:noFill/>
        </p:spPr>
        <p:txBody>
          <a:bodyPr wrap="square" rtlCol="0">
            <a:spAutoFit/>
          </a:bodyPr>
          <a:lstStyle/>
          <a:p>
            <a:pPr algn="ctr"/>
            <a:r>
              <a:rPr lang="en-US" sz="5400" dirty="0">
                <a:solidFill>
                  <a:schemeClr val="bg1"/>
                </a:solidFill>
                <a:latin typeface="Proxima Nova" panose="02000506030000020004" pitchFamily="50" charset="0"/>
              </a:rPr>
              <a:t>True Enlightenment</a:t>
            </a:r>
          </a:p>
        </p:txBody>
      </p:sp>
    </p:spTree>
    <p:extLst>
      <p:ext uri="{BB962C8B-B14F-4D97-AF65-F5344CB8AC3E}">
        <p14:creationId xmlns:p14="http://schemas.microsoft.com/office/powerpoint/2010/main" val="3854892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Image result for enlightenment">
            <a:extLst>
              <a:ext uri="{FF2B5EF4-FFF2-40B4-BE49-F238E27FC236}">
                <a16:creationId xmlns:a16="http://schemas.microsoft.com/office/drawing/2014/main" id="{C66A2A9D-C795-4644-A685-F10149CC0A63}"/>
              </a:ext>
            </a:extLst>
          </p:cNvPr>
          <p:cNvPicPr>
            <a:picLocks noChangeAspect="1" noChangeArrowheads="1"/>
          </p:cNvPicPr>
          <p:nvPr/>
        </p:nvPicPr>
        <p:blipFill rotWithShape="1">
          <a:blip r:embed="rId2">
            <a:alphaModFix amt="90000"/>
            <a:extLst>
              <a:ext uri="{28A0092B-C50C-407E-A947-70E740481C1C}">
                <a14:useLocalDpi xmlns:a14="http://schemas.microsoft.com/office/drawing/2010/main" val="0"/>
              </a:ext>
            </a:extLst>
          </a:blip>
          <a:srcRect t="12441" b="200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FCD6B3D-39F7-4A6F-A2E6-742EF5BFBFB5}"/>
              </a:ext>
            </a:extLst>
          </p:cNvPr>
          <p:cNvSpPr txBox="1"/>
          <p:nvPr/>
        </p:nvSpPr>
        <p:spPr>
          <a:xfrm>
            <a:off x="2143126" y="4059099"/>
            <a:ext cx="9199478" cy="2616199"/>
          </a:xfrm>
          <a:prstGeom prst="rect">
            <a:avLst/>
          </a:prstGeom>
        </p:spPr>
        <p:txBody>
          <a:bodyPr vert="horz" lIns="91440" tIns="45720" rIns="91440" bIns="45720" rtlCol="0" anchor="b">
            <a:normAutofit/>
          </a:bodyPr>
          <a:lstStyle/>
          <a:p>
            <a:pPr algn="r">
              <a:spcBef>
                <a:spcPct val="0"/>
              </a:spcBef>
              <a:spcAft>
                <a:spcPts val="600"/>
              </a:spcAft>
            </a:pPr>
            <a:r>
              <a:rPr lang="en-US" sz="6000" i="1" dirty="0">
                <a:ln w="3175" cmpd="sng">
                  <a:noFill/>
                </a:ln>
                <a:solidFill>
                  <a:schemeClr val="bg1"/>
                </a:solidFill>
                <a:latin typeface="Proxima Nova Light" panose="02000506030000020004" pitchFamily="50" charset="0"/>
                <a:ea typeface="+mj-ea"/>
                <a:cs typeface="+mj-cs"/>
              </a:rPr>
              <a:t>Using Masonic Ideals to Restore Civility to Society </a:t>
            </a:r>
          </a:p>
        </p:txBody>
      </p:sp>
      <p:sp>
        <p:nvSpPr>
          <p:cNvPr id="5" name="Slide Number Placeholder 4">
            <a:extLst>
              <a:ext uri="{FF2B5EF4-FFF2-40B4-BE49-F238E27FC236}">
                <a16:creationId xmlns:a16="http://schemas.microsoft.com/office/drawing/2014/main" id="{70E3776A-612A-43DF-A918-5A19CA4A3CA0}"/>
              </a:ext>
            </a:extLst>
          </p:cNvPr>
          <p:cNvSpPr>
            <a:spLocks noGrp="1"/>
          </p:cNvSpPr>
          <p:nvPr>
            <p:ph type="sldNum" sz="quarter" idx="12"/>
          </p:nvPr>
        </p:nvSpPr>
        <p:spPr>
          <a:xfrm>
            <a:off x="10951856" y="5883275"/>
            <a:ext cx="551167" cy="365125"/>
          </a:xfrm>
        </p:spPr>
        <p:txBody>
          <a:bodyPr vert="horz" lIns="91440" tIns="45720" rIns="91440" bIns="45720" rtlCol="0" anchor="ctr">
            <a:normAutofit/>
          </a:bodyPr>
          <a:lstStyle/>
          <a:p>
            <a:pPr defTabSz="914400">
              <a:spcAft>
                <a:spcPts val="600"/>
              </a:spcAft>
            </a:pPr>
            <a:fld id="{8E8FF3B6-C9CA-4BC7-81BA-4AAF1EFF075B}" type="slidenum">
              <a:rPr lang="en-US" smtClean="0"/>
              <a:pPr defTabSz="914400">
                <a:spcAft>
                  <a:spcPts val="600"/>
                </a:spcAft>
              </a:pPr>
              <a:t>6</a:t>
            </a:fld>
            <a:endParaRPr lang="en-US"/>
          </a:p>
        </p:txBody>
      </p:sp>
    </p:spTree>
    <p:extLst>
      <p:ext uri="{BB962C8B-B14F-4D97-AF65-F5344CB8AC3E}">
        <p14:creationId xmlns:p14="http://schemas.microsoft.com/office/powerpoint/2010/main" val="2562165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7B9A38-149C-4470-910E-4726468C7CFD}"/>
              </a:ext>
            </a:extLst>
          </p:cNvPr>
          <p:cNvSpPr>
            <a:spLocks noGrp="1"/>
          </p:cNvSpPr>
          <p:nvPr>
            <p:ph type="title"/>
          </p:nvPr>
        </p:nvSpPr>
        <p:spPr>
          <a:xfrm>
            <a:off x="1484311" y="101127"/>
            <a:ext cx="10018713" cy="1752599"/>
          </a:xfrm>
        </p:spPr>
        <p:txBody>
          <a:bodyPr/>
          <a:lstStyle/>
          <a:p>
            <a:r>
              <a:rPr lang="en-US" b="1" dirty="0">
                <a:solidFill>
                  <a:srgbClr val="0C5A82"/>
                </a:solidFill>
                <a:latin typeface="Proxima Nova" panose="02000506030000020004" pitchFamily="50" charset="0"/>
              </a:rPr>
              <a:t>Is it time for the Masonic family</a:t>
            </a:r>
            <a:br>
              <a:rPr lang="en-US" b="1" dirty="0">
                <a:solidFill>
                  <a:srgbClr val="0C5A82"/>
                </a:solidFill>
                <a:latin typeface="Proxima Nova" panose="02000506030000020004" pitchFamily="50" charset="0"/>
              </a:rPr>
            </a:br>
            <a:r>
              <a:rPr lang="en-US" b="1" dirty="0">
                <a:solidFill>
                  <a:srgbClr val="0C5A82"/>
                </a:solidFill>
                <a:latin typeface="Proxima Nova" panose="02000506030000020004" pitchFamily="50" charset="0"/>
              </a:rPr>
              <a:t>to make a difference?</a:t>
            </a:r>
          </a:p>
        </p:txBody>
      </p:sp>
      <p:pic>
        <p:nvPicPr>
          <p:cNvPr id="8" name="Picture 7" descr="A picture containing accessory&#10;&#10;Description automatically generated">
            <a:extLst>
              <a:ext uri="{FF2B5EF4-FFF2-40B4-BE49-F238E27FC236}">
                <a16:creationId xmlns:a16="http://schemas.microsoft.com/office/drawing/2014/main" id="{FC2D8BB2-189F-4343-883D-7C85463F9B8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12843" y="1848578"/>
            <a:ext cx="6761649" cy="4783240"/>
          </a:xfrm>
          <a:prstGeom prst="rect">
            <a:avLst/>
          </a:prstGeom>
        </p:spPr>
      </p:pic>
    </p:spTree>
    <p:extLst>
      <p:ext uri="{BB962C8B-B14F-4D97-AF65-F5344CB8AC3E}">
        <p14:creationId xmlns:p14="http://schemas.microsoft.com/office/powerpoint/2010/main" val="3325712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1885070" y="278032"/>
            <a:ext cx="4434975" cy="994275"/>
          </a:xfrm>
          <a:prstGeom prst="rect">
            <a:avLst/>
          </a:prstGeom>
          <a:noFill/>
          <a:ln>
            <a:noFill/>
          </a:ln>
        </p:spPr>
        <p:txBody>
          <a:bodyPr vert="horz" lIns="68569" tIns="34275" rIns="68569" bIns="34275" rtlCol="0" anchor="ctr" anchorCtr="0">
            <a:noAutofit/>
          </a:bodyPr>
          <a:lstStyle/>
          <a:p>
            <a:pPr algn="ctr">
              <a:buSzPct val="25000"/>
            </a:pPr>
            <a:r>
              <a:rPr lang="en-US" b="1" dirty="0">
                <a:solidFill>
                  <a:schemeClr val="accent4"/>
                </a:solidFill>
                <a:latin typeface="Roboto"/>
                <a:ea typeface="Roboto"/>
                <a:cs typeface="Roboto"/>
                <a:sym typeface="Roboto"/>
              </a:rPr>
              <a:t>Would You Believe?</a:t>
            </a:r>
          </a:p>
        </p:txBody>
      </p:sp>
      <p:sp>
        <p:nvSpPr>
          <p:cNvPr id="114" name="Shape 114"/>
          <p:cNvSpPr txBox="1"/>
          <p:nvPr/>
        </p:nvSpPr>
        <p:spPr>
          <a:xfrm>
            <a:off x="1885070" y="1853453"/>
            <a:ext cx="4530375" cy="3287475"/>
          </a:xfrm>
          <a:prstGeom prst="rect">
            <a:avLst/>
          </a:prstGeom>
          <a:noFill/>
          <a:ln>
            <a:noFill/>
          </a:ln>
        </p:spPr>
        <p:txBody>
          <a:bodyPr lIns="68569" tIns="34275" rIns="68569" bIns="34275" anchor="t" anchorCtr="0">
            <a:noAutofit/>
          </a:bodyPr>
          <a:lstStyle/>
          <a:p>
            <a:pPr algn="ctr">
              <a:buSzPct val="25000"/>
            </a:pPr>
            <a:r>
              <a:rPr lang="en-US" sz="2700" dirty="0">
                <a:solidFill>
                  <a:schemeClr val="dk1"/>
                </a:solidFill>
                <a:latin typeface="Calibri"/>
                <a:ea typeface="Calibri"/>
                <a:cs typeface="Calibri"/>
                <a:sym typeface="Calibri"/>
              </a:rPr>
              <a:t>Wikipedia has long defined </a:t>
            </a:r>
            <a:r>
              <a:rPr lang="en-US" sz="2700" dirty="0">
                <a:solidFill>
                  <a:srgbClr val="0000FF"/>
                </a:solidFill>
                <a:latin typeface="Calibri"/>
                <a:ea typeface="Calibri"/>
                <a:cs typeface="Calibri"/>
                <a:sym typeface="Calibri"/>
              </a:rPr>
              <a:t>“Civility”</a:t>
            </a:r>
            <a:r>
              <a:rPr lang="en-US" sz="2700" dirty="0">
                <a:solidFill>
                  <a:schemeClr val="dk1"/>
                </a:solidFill>
                <a:latin typeface="Calibri"/>
                <a:ea typeface="Calibri"/>
                <a:cs typeface="Calibri"/>
                <a:sym typeface="Calibri"/>
              </a:rPr>
              <a:t> by</a:t>
            </a:r>
            <a:r>
              <a:rPr lang="en-US" sz="2700" dirty="0">
                <a:latin typeface="Calibri"/>
                <a:ea typeface="Calibri"/>
                <a:cs typeface="Calibri"/>
                <a:sym typeface="Calibri"/>
              </a:rPr>
              <a:t>:</a:t>
            </a:r>
            <a:r>
              <a:rPr lang="en-US" sz="2700" dirty="0">
                <a:solidFill>
                  <a:schemeClr val="dk1"/>
                </a:solidFill>
                <a:latin typeface="Calibri"/>
                <a:ea typeface="Calibri"/>
                <a:cs typeface="Calibri"/>
                <a:sym typeface="Calibri"/>
              </a:rPr>
              <a:t>  </a:t>
            </a:r>
            <a:r>
              <a:rPr lang="en-US" sz="2700" dirty="0">
                <a:solidFill>
                  <a:schemeClr val="accent4"/>
                </a:solidFill>
                <a:latin typeface="Calibri"/>
                <a:ea typeface="Calibri"/>
                <a:cs typeface="Calibri"/>
                <a:sym typeface="Calibri"/>
              </a:rPr>
              <a:t>“</a:t>
            </a:r>
            <a:r>
              <a:rPr lang="en-US" sz="2700" i="1" dirty="0">
                <a:solidFill>
                  <a:srgbClr val="FF0000"/>
                </a:solidFill>
                <a:latin typeface="Calibri"/>
                <a:ea typeface="Calibri"/>
                <a:cs typeface="Calibri"/>
                <a:sym typeface="Calibri"/>
              </a:rPr>
              <a:t>SEE INCIVILITY</a:t>
            </a:r>
            <a:r>
              <a:rPr lang="en-US" sz="2700" dirty="0">
                <a:solidFill>
                  <a:schemeClr val="accent4"/>
                </a:solidFill>
                <a:latin typeface="Calibri"/>
                <a:ea typeface="Calibri"/>
                <a:cs typeface="Calibri"/>
                <a:sym typeface="Calibri"/>
              </a:rPr>
              <a:t>”</a:t>
            </a:r>
          </a:p>
          <a:p>
            <a:endParaRPr sz="2700" dirty="0">
              <a:solidFill>
                <a:schemeClr val="dk1"/>
              </a:solidFill>
              <a:latin typeface="Calibri"/>
              <a:ea typeface="Calibri"/>
              <a:cs typeface="Calibri"/>
              <a:sym typeface="Calibri"/>
            </a:endParaRPr>
          </a:p>
          <a:p>
            <a:pPr algn="ctr">
              <a:buSzPct val="25000"/>
            </a:pPr>
            <a:r>
              <a:rPr lang="en-US" sz="2700" dirty="0">
                <a:solidFill>
                  <a:schemeClr val="dk1"/>
                </a:solidFill>
                <a:latin typeface="Calibri"/>
                <a:ea typeface="Calibri"/>
                <a:cs typeface="Calibri"/>
                <a:sym typeface="Calibri"/>
              </a:rPr>
              <a:t>Only recently has a definition of </a:t>
            </a:r>
            <a:r>
              <a:rPr lang="en-US" sz="2700" dirty="0">
                <a:solidFill>
                  <a:srgbClr val="0070C0"/>
                </a:solidFill>
                <a:latin typeface="Calibri"/>
                <a:ea typeface="Calibri"/>
                <a:cs typeface="Calibri"/>
                <a:sym typeface="Calibri"/>
              </a:rPr>
              <a:t>“</a:t>
            </a:r>
            <a:r>
              <a:rPr lang="en-US" sz="2700" dirty="0">
                <a:solidFill>
                  <a:srgbClr val="0000FF"/>
                </a:solidFill>
                <a:latin typeface="Calibri"/>
                <a:ea typeface="Calibri"/>
                <a:cs typeface="Calibri"/>
                <a:sym typeface="Calibri"/>
              </a:rPr>
              <a:t>Civility”</a:t>
            </a:r>
            <a:r>
              <a:rPr lang="en-US" sz="2700" dirty="0">
                <a:solidFill>
                  <a:schemeClr val="dk1"/>
                </a:solidFill>
                <a:latin typeface="Calibri"/>
                <a:ea typeface="Calibri"/>
                <a:cs typeface="Calibri"/>
                <a:sym typeface="Calibri"/>
              </a:rPr>
              <a:t> been accepted by Wikipedia</a:t>
            </a:r>
            <a:r>
              <a:rPr lang="en-US" sz="2700" dirty="0">
                <a:latin typeface="Calibri"/>
                <a:ea typeface="Calibri"/>
                <a:cs typeface="Calibri"/>
                <a:sym typeface="Calibri"/>
              </a:rPr>
              <a:t>.</a:t>
            </a:r>
          </a:p>
        </p:txBody>
      </p:sp>
      <p:pic>
        <p:nvPicPr>
          <p:cNvPr id="115" name="Shape 115"/>
          <p:cNvPicPr preferRelativeResize="0"/>
          <p:nvPr/>
        </p:nvPicPr>
        <p:blipFill>
          <a:blip r:embed="rId3">
            <a:alphaModFix/>
          </a:blip>
          <a:stretch>
            <a:fillRect/>
          </a:stretch>
        </p:blipFill>
        <p:spPr>
          <a:xfrm>
            <a:off x="6623669" y="1486370"/>
            <a:ext cx="4530374" cy="4745097"/>
          </a:xfrm>
          <a:prstGeom prst="rect">
            <a:avLst/>
          </a:prstGeom>
          <a:noFill/>
          <a:ln>
            <a:noFill/>
          </a:ln>
        </p:spPr>
      </p:pic>
      <p:pic>
        <p:nvPicPr>
          <p:cNvPr id="5" name="Shape 362"/>
          <p:cNvPicPr preferRelativeResize="0"/>
          <p:nvPr/>
        </p:nvPicPr>
        <p:blipFill>
          <a:blip r:embed="rId4">
            <a:alphaModFix/>
          </a:blip>
          <a:stretch>
            <a:fillRect/>
          </a:stretch>
        </p:blipFill>
        <p:spPr>
          <a:xfrm>
            <a:off x="2654392" y="4622030"/>
            <a:ext cx="2991730" cy="1609437"/>
          </a:xfrm>
          <a:prstGeom prst="rect">
            <a:avLst/>
          </a:prstGeom>
          <a:noFill/>
          <a:ln>
            <a:noFill/>
          </a:ln>
        </p:spPr>
      </p:pic>
    </p:spTree>
    <p:extLst>
      <p:ext uri="{BB962C8B-B14F-4D97-AF65-F5344CB8AC3E}">
        <p14:creationId xmlns:p14="http://schemas.microsoft.com/office/powerpoint/2010/main" val="3873738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301"/>
        <p:cNvGrpSpPr/>
        <p:nvPr/>
      </p:nvGrpSpPr>
      <p:grpSpPr>
        <a:xfrm>
          <a:off x="0" y="0"/>
          <a:ext cx="0" cy="0"/>
          <a:chOff x="0" y="0"/>
          <a:chExt cx="0" cy="0"/>
        </a:xfrm>
      </p:grpSpPr>
      <p:pic>
        <p:nvPicPr>
          <p:cNvPr id="304" name="Shape 304"/>
          <p:cNvPicPr/>
          <p:nvPr/>
        </p:nvPicPr>
        <p:blipFill rotWithShape="1">
          <a:blip r:embed="rId3">
            <a:alphaModFix/>
          </a:blip>
          <a:stretch/>
        </p:blipFill>
        <p:spPr>
          <a:xfrm>
            <a:off x="0" y="0"/>
            <a:ext cx="12192000" cy="6858000"/>
          </a:xfrm>
          <a:prstGeom prst="rect">
            <a:avLst/>
          </a:prstGeom>
          <a:noFill/>
          <a:ln>
            <a:noFill/>
          </a:ln>
        </p:spPr>
      </p:pic>
      <p:sp>
        <p:nvSpPr>
          <p:cNvPr id="302" name="Shape 302"/>
          <p:cNvSpPr txBox="1"/>
          <p:nvPr/>
        </p:nvSpPr>
        <p:spPr>
          <a:xfrm>
            <a:off x="3389208" y="0"/>
            <a:ext cx="7728241" cy="817650"/>
          </a:xfrm>
          <a:prstGeom prst="rect">
            <a:avLst/>
          </a:prstGeom>
          <a:noFill/>
          <a:ln>
            <a:noFill/>
          </a:ln>
        </p:spPr>
        <p:txBody>
          <a:bodyPr lIns="68569" tIns="34275" rIns="68569" bIns="34275" anchor="t" anchorCtr="0">
            <a:noAutofit/>
          </a:bodyPr>
          <a:lstStyle/>
          <a:p>
            <a:pPr>
              <a:buSzPct val="25000"/>
            </a:pPr>
            <a:r>
              <a:rPr lang="en-US" sz="5400" b="1" dirty="0">
                <a:latin typeface="Roboto"/>
                <a:ea typeface="Roboto"/>
                <a:cs typeface="Roboto"/>
                <a:sym typeface="Roboto"/>
              </a:rPr>
              <a:t>How do we </a:t>
            </a:r>
            <a:r>
              <a:rPr lang="en-US" sz="5400" b="1" i="1" dirty="0">
                <a:latin typeface="Roboto"/>
                <a:ea typeface="Roboto"/>
                <a:cs typeface="Roboto"/>
                <a:sym typeface="Roboto"/>
              </a:rPr>
              <a:t>fix</a:t>
            </a:r>
            <a:r>
              <a:rPr lang="en-US" sz="5400" b="1" dirty="0">
                <a:latin typeface="Roboto"/>
                <a:ea typeface="Roboto"/>
                <a:cs typeface="Roboto"/>
                <a:sym typeface="Roboto"/>
              </a:rPr>
              <a:t> it?</a:t>
            </a:r>
          </a:p>
        </p:txBody>
      </p:sp>
    </p:spTree>
    <p:extLst>
      <p:ext uri="{BB962C8B-B14F-4D97-AF65-F5344CB8AC3E}">
        <p14:creationId xmlns:p14="http://schemas.microsoft.com/office/powerpoint/2010/main" val="8572537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cdbfe3bdc88d406d58cc89eda05bf047a53512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7353</TotalTime>
  <Words>652</Words>
  <Application>Microsoft Macintosh PowerPoint</Application>
  <PresentationFormat>Widescreen</PresentationFormat>
  <Paragraphs>158</Paragraphs>
  <Slides>45</Slides>
  <Notes>15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45</vt:i4>
      </vt:variant>
    </vt:vector>
  </HeadingPairs>
  <TitlesOfParts>
    <vt:vector size="58" baseType="lpstr">
      <vt:lpstr>Arial</vt:lpstr>
      <vt:lpstr>Calibri</vt:lpstr>
      <vt:lpstr>Century Gothic</vt:lpstr>
      <vt:lpstr>Corbel</vt:lpstr>
      <vt:lpstr>Helvetica Neue</vt:lpstr>
      <vt:lpstr>Imprint MT Shadow</vt:lpstr>
      <vt:lpstr>Lucida Sans</vt:lpstr>
      <vt:lpstr>Proxima Nova</vt:lpstr>
      <vt:lpstr>Proxima Nova Light</vt:lpstr>
      <vt:lpstr>Roboto</vt:lpstr>
      <vt:lpstr>Roboto Light</vt:lpstr>
      <vt:lpstr>Times New Roman</vt:lpstr>
      <vt:lpstr>Parallax</vt:lpstr>
      <vt:lpstr>PowerPoint Presentation</vt:lpstr>
      <vt:lpstr>PowerPoint Presentation</vt:lpstr>
      <vt:lpstr>PowerPoint Presentation</vt:lpstr>
      <vt:lpstr>PowerPoint Presentation</vt:lpstr>
      <vt:lpstr>PowerPoint Presentation</vt:lpstr>
      <vt:lpstr>PowerPoint Presentation</vt:lpstr>
      <vt:lpstr>Is it time for the Masonic family to make a difference?</vt:lpstr>
      <vt:lpstr>Would You Believe?</vt:lpstr>
      <vt:lpstr>PowerPoint Presentation</vt:lpstr>
      <vt:lpstr>7 TENETS</vt:lpstr>
      <vt:lpstr>7 DeMOLAY PRECEPTS</vt:lpstr>
      <vt:lpstr>CIVILITY TOOLBOX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YBYA</vt:lpstr>
      <vt:lpstr>PowerPoint Presentation</vt:lpstr>
      <vt:lpstr>Always remember that to argue, and win, is to break down the reality of the person you are arguing against. It is painful to lose your reality, so be kind, even if you are right.</vt:lpstr>
      <vt:lpstr>THE 3 Ds</vt:lpstr>
      <vt:lpstr>CIVIL DIALOGUE</vt:lpstr>
      <vt:lpstr>PowerPoint Presentation</vt:lpstr>
      <vt:lpstr>STATEMENT:</vt:lpstr>
      <vt:lpstr>STATEMENT :</vt:lpstr>
      <vt:lpstr>GROUND RULES OF CIVILITY</vt:lpstr>
      <vt:lpstr>PowerPoint Presentation</vt:lpstr>
      <vt:lpstr>PowerPoint Presentation</vt:lpstr>
      <vt:lpstr>WORLDWIDE CIVILITY COUNCIL ORGANIZATION CHART</vt:lpstr>
      <vt:lpstr>PowerPoint Presentation</vt:lpstr>
      <vt:lpstr>PowerPoint Presentation</vt:lpstr>
      <vt:lpstr>PowerPoint Presentation</vt:lpstr>
      <vt:lpstr>PowerPoint Presentation</vt:lpstr>
      <vt:lpstr>Certified Civil™</vt:lpstr>
      <vt:lpstr>NEXT STEPS</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Russ Charvonia</dc:creator>
  <cp:lastModifiedBy>Russ Charvonia</cp:lastModifiedBy>
  <cp:revision>43</cp:revision>
  <dcterms:created xsi:type="dcterms:W3CDTF">2020-09-25T21:12:06Z</dcterms:created>
  <dcterms:modified xsi:type="dcterms:W3CDTF">2021-04-11T16:35:40Z</dcterms:modified>
</cp:coreProperties>
</file>